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ink/ink1.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44" r:id="rId2"/>
  </p:sldMasterIdLst>
  <p:notesMasterIdLst>
    <p:notesMasterId r:id="rId28"/>
  </p:notesMasterIdLst>
  <p:handoutMasterIdLst>
    <p:handoutMasterId r:id="rId29"/>
  </p:handoutMasterIdLst>
  <p:sldIdLst>
    <p:sldId id="521" r:id="rId3"/>
    <p:sldId id="517" r:id="rId4"/>
    <p:sldId id="518" r:id="rId5"/>
    <p:sldId id="487" r:id="rId6"/>
    <p:sldId id="488" r:id="rId7"/>
    <p:sldId id="489" r:id="rId8"/>
    <p:sldId id="490" r:id="rId9"/>
    <p:sldId id="491" r:id="rId10"/>
    <p:sldId id="492" r:id="rId11"/>
    <p:sldId id="493" r:id="rId12"/>
    <p:sldId id="523" r:id="rId13"/>
    <p:sldId id="495" r:id="rId14"/>
    <p:sldId id="496" r:id="rId15"/>
    <p:sldId id="497" r:id="rId16"/>
    <p:sldId id="524" r:id="rId17"/>
    <p:sldId id="499" r:id="rId18"/>
    <p:sldId id="501" r:id="rId19"/>
    <p:sldId id="504" r:id="rId20"/>
    <p:sldId id="506" r:id="rId21"/>
    <p:sldId id="508" r:id="rId22"/>
    <p:sldId id="510" r:id="rId23"/>
    <p:sldId id="512" r:id="rId24"/>
    <p:sldId id="513" r:id="rId25"/>
    <p:sldId id="525" r:id="rId26"/>
    <p:sldId id="526"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6352"/>
    <a:srgbClr val="69828E"/>
    <a:srgbClr val="5755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60"/>
  </p:normalViewPr>
  <p:slideViewPr>
    <p:cSldViewPr snapToGrid="0">
      <p:cViewPr varScale="1">
        <p:scale>
          <a:sx n="64" d="100"/>
          <a:sy n="64" d="100"/>
        </p:scale>
        <p:origin x="-108" y="-180"/>
      </p:cViewPr>
      <p:guideLst>
        <p:guide orient="horz" pos="2160"/>
        <p:guide pos="3840"/>
      </p:guideLst>
    </p:cSldViewPr>
  </p:slideViewPr>
  <p:notesTextViewPr>
    <p:cViewPr>
      <p:scale>
        <a:sx n="1" d="1"/>
        <a:sy n="1" d="1"/>
      </p:scale>
      <p:origin x="0" y="3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2023/9/16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565014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7CF35473-7158-48E2-A22B-C2F1972EEA65}" type="datetimeFigureOut">
              <a:rPr lang="zh-CN" altLang="en-US" smtClean="0"/>
              <a:t>2023/9/16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E407108E-BFAC-4618-8922-A6BD2D534887}" type="slidenum">
              <a:rPr lang="zh-CN" altLang="en-US" smtClean="0"/>
              <a:t>‹#›</a:t>
            </a:fld>
            <a:endParaRPr lang="zh-CN" altLang="en-US"/>
          </a:p>
        </p:txBody>
      </p:sp>
    </p:spTree>
    <p:extLst>
      <p:ext uri="{BB962C8B-B14F-4D97-AF65-F5344CB8AC3E}">
        <p14:creationId xmlns:p14="http://schemas.microsoft.com/office/powerpoint/2010/main" val="13326981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模板来自于： 第一</a:t>
            </a:r>
            <a:r>
              <a:rPr lang="en-US" altLang="zh-CN" sz="1200" dirty="0" smtClean="0">
                <a:latin typeface="微软雅黑" panose="020B0503020204020204" pitchFamily="34" charset="-122"/>
                <a:ea typeface="微软雅黑" panose="020B0503020204020204" pitchFamily="34" charset="-122"/>
              </a:rPr>
              <a:t>PPT</a:t>
            </a:r>
            <a:r>
              <a:rPr lang="zh-CN" altLang="en-US" sz="1200" baseline="0" dirty="0" smtClean="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https://www.1ppt.com/</a:t>
            </a:r>
            <a:endParaRPr lang="zh-CN" altLang="en-US" smtClean="0"/>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FE193C3-7372-43C4-9A4A-1EAAA7F23DB6}" type="slidenum">
              <a:rPr lang="zh-CN" altLang="en-US" smtClean="0">
                <a:solidFill>
                  <a:prstClr val="black"/>
                </a:solidFill>
                <a:latin typeface="Calibri"/>
                <a:ea typeface="宋体"/>
              </a:rPr>
              <a:pPr/>
              <a:t>25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6895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1457D1-03E5-463F-A66A-BBF039B3B1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7516001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418911570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82535964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40630303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7011046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0625675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425457877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0878300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52204553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56257444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1457D1-03E5-463F-A66A-BBF039B3B1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3808026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1996868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866855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4708428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4278865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4739396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966333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61874540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83295478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6522016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1457D1-03E5-463F-A66A-BBF039B3B1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9284399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6811252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4872216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34437216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076320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5416296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55052237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48570220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4538918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07792931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1457D1-03E5-463F-A66A-BBF039B3B1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24331226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8164589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4720928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30337876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8992909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3710134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8989211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69570907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2535461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960071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49405615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3067392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54628356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9695009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15027168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9300945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30811491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86501961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98395601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8402757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156646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5993068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43085818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22103281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39020852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89455412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6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9067277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6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4668863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6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04657952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6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5232416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6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5752278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97488153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6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81504493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6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20191231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6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3757777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6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7199621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6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17584976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7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19942429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7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50601887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7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402337443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7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2612103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7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6758227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3539052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7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9511935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7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6988601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7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87567421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7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30384135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7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2221485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8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390506398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8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245213649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8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17950524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8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427479411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1457D1-03E5-463F-A66A-BBF039B3B1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1457D1-03E5-463F-A66A-BBF039B3B102}" type="slidenum">
              <a:rPr lang="zh-CN" altLang="en-US" smtClean="0"/>
              <a:t>‹#›</a:t>
            </a:fld>
            <a:endParaRPr lang="zh-CN" altLang="en-US"/>
          </a:p>
        </p:txBody>
      </p:sp>
    </p:spTree>
    <p:extLst>
      <p:ext uri="{BB962C8B-B14F-4D97-AF65-F5344CB8AC3E}">
        <p14:creationId xmlns:p14="http://schemas.microsoft.com/office/powerpoint/2010/main" val="299003705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1457D1-03E5-463F-A66A-BBF039B3B1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1457D1-03E5-463F-A66A-BBF039B3B1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1457D1-03E5-463F-A66A-BBF039B3B1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1457D1-03E5-463F-A66A-BBF039B3B1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C711CF-F71C-4CA5-8B6B-2F1E4BF996F0}" type="datetimeFigureOut">
              <a:rPr lang="zh-CN" altLang="en-US" smtClean="0"/>
              <a:t>2023/9/16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1457D1-03E5-463F-A66A-BBF039B3B10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r="2062"/>
          <a:stretch>
            <a:fillRect/>
          </a:stretch>
        </p:blipFill>
        <p:spPr>
          <a:xfrm>
            <a:off x="-1" y="0"/>
            <a:ext cx="12192001" cy="6858000"/>
          </a:xfrm>
          <a:prstGeom prst="rect">
            <a:avLst/>
          </a:prstGeom>
        </p:spPr>
      </p:pic>
      <p:pic>
        <p:nvPicPr>
          <p:cNvPr id="4" name="图片 3"/>
          <p:cNvPicPr>
            <a:picLocks noChangeAspect="1"/>
          </p:cNvPicPr>
          <p:nvPr userDrawn="1"/>
        </p:nvPicPr>
        <p:blipFill rotWithShape="1">
          <a:blip r:embed="rId3" cstate="screen">
            <a:extLst>
              <a:ext uri="{28A0092B-C50C-407E-A947-70E740481C1C}">
                <a14:useLocalDpi xmlns:a14="http://schemas.microsoft.com/office/drawing/2010/main"/>
              </a:ext>
            </a:extLst>
          </a:blip>
          <a:srcRect r="1066"/>
          <a:stretch>
            <a:fillRect/>
          </a:stretch>
        </p:blipFill>
        <p:spPr>
          <a:xfrm>
            <a:off x="144379" y="156410"/>
            <a:ext cx="11903242" cy="6545179"/>
          </a:xfrm>
          <a:prstGeom prst="rect">
            <a:avLst/>
          </a:prstGeom>
        </p:spPr>
      </p:pic>
      <p:cxnSp>
        <p:nvCxnSpPr>
          <p:cNvPr id="7" name="直接连接符 6"/>
          <p:cNvCxnSpPr/>
          <p:nvPr userDrawn="1"/>
        </p:nvCxnSpPr>
        <p:spPr>
          <a:xfrm>
            <a:off x="11858139" y="1340961"/>
            <a:ext cx="0" cy="1836000"/>
          </a:xfrm>
          <a:prstGeom prst="line">
            <a:avLst/>
          </a:prstGeom>
          <a:ln w="44450">
            <a:solidFill>
              <a:srgbClr val="69828E"/>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a:xfrm rot="5400000">
            <a:off x="-880007" y="3079742"/>
            <a:ext cx="2638087" cy="6274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2023/9/16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390495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2023/9/16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7229422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0571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92C711CF-F71C-4CA5-8B6B-2F1E4BF996F0}" type="datetimeFigureOut">
              <a:rPr lang="zh-CN" altLang="en-US" smtClean="0"/>
              <a:t>2023/9/16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E01457D1-03E5-463F-A66A-BBF039B3B10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696" r:id="rId41"/>
    <p:sldLayoutId id="2147483697" r:id="rId42"/>
    <p:sldLayoutId id="2147483698" r:id="rId43"/>
    <p:sldLayoutId id="2147483699" r:id="rId44"/>
    <p:sldLayoutId id="2147483700" r:id="rId45"/>
    <p:sldLayoutId id="2147483701" r:id="rId46"/>
    <p:sldLayoutId id="2147483702" r:id="rId47"/>
    <p:sldLayoutId id="2147483703" r:id="rId48"/>
    <p:sldLayoutId id="2147483704" r:id="rId49"/>
    <p:sldLayoutId id="2147483705" r:id="rId50"/>
    <p:sldLayoutId id="2147483706" r:id="rId51"/>
    <p:sldLayoutId id="2147483707" r:id="rId52"/>
    <p:sldLayoutId id="2147483708" r:id="rId53"/>
    <p:sldLayoutId id="2147483709" r:id="rId54"/>
    <p:sldLayoutId id="2147483710" r:id="rId55"/>
    <p:sldLayoutId id="2147483711" r:id="rId56"/>
    <p:sldLayoutId id="2147483712" r:id="rId57"/>
    <p:sldLayoutId id="2147483713" r:id="rId58"/>
    <p:sldLayoutId id="2147483714" r:id="rId59"/>
    <p:sldLayoutId id="2147483715" r:id="rId60"/>
    <p:sldLayoutId id="2147483716" r:id="rId61"/>
    <p:sldLayoutId id="2147483717" r:id="rId62"/>
    <p:sldLayoutId id="2147483718" r:id="rId63"/>
    <p:sldLayoutId id="2147483719" r:id="rId64"/>
    <p:sldLayoutId id="2147483720" r:id="rId65"/>
    <p:sldLayoutId id="2147483721" r:id="rId66"/>
    <p:sldLayoutId id="2147483722" r:id="rId67"/>
    <p:sldLayoutId id="2147483723" r:id="rId68"/>
    <p:sldLayoutId id="2147483724" r:id="rId69"/>
    <p:sldLayoutId id="2147483725" r:id="rId70"/>
    <p:sldLayoutId id="2147483726" r:id="rId71"/>
    <p:sldLayoutId id="2147483727" r:id="rId72"/>
    <p:sldLayoutId id="2147483728" r:id="rId73"/>
    <p:sldLayoutId id="2147483729" r:id="rId74"/>
    <p:sldLayoutId id="2147483730" r:id="rId75"/>
    <p:sldLayoutId id="2147483731" r:id="rId76"/>
    <p:sldLayoutId id="2147483732" r:id="rId77"/>
    <p:sldLayoutId id="2147483733" r:id="rId78"/>
    <p:sldLayoutId id="2147483734" r:id="rId79"/>
    <p:sldLayoutId id="2147483735" r:id="rId80"/>
    <p:sldLayoutId id="2147483736" r:id="rId81"/>
    <p:sldLayoutId id="2147483737" r:id="rId82"/>
    <p:sldLayoutId id="2147483738" r:id="rId83"/>
    <p:sldLayoutId id="2147483739" r:id="rId84"/>
    <p:sldLayoutId id="2147483740" r:id="rId85"/>
    <p:sldLayoutId id="2147483741" r:id="rId86"/>
    <p:sldLayoutId id="2147483742" r:id="rId87"/>
    <p:sldLayoutId id="2147483743" r:id="rId88"/>
    <p:sldLayoutId id="2147483654" r:id="rId89"/>
    <p:sldLayoutId id="2147483655" r:id="rId90"/>
    <p:sldLayoutId id="2147483656" r:id="rId91"/>
    <p:sldLayoutId id="2147483657" r:id="rId92"/>
    <p:sldLayoutId id="2147483658" r:id="rId93"/>
    <p:sldLayoutId id="2147483659" r:id="rId94"/>
    <p:sldLayoutId id="2147483660" r:id="rId95"/>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86998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5.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5.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5.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9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9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hyperlink" Target="http://www.1ppt.com/tubiao/" TargetMode="External"/><Relationship Id="rId13" Type="http://schemas.openxmlformats.org/officeDocument/2006/relationships/hyperlink" Target="http://www.1ppt.com/jianli/" TargetMode="External"/><Relationship Id="rId18" Type="http://schemas.openxmlformats.org/officeDocument/2006/relationships/hyperlink" Target="http://www.1ppt.com/ziti/" TargetMode="External"/><Relationship Id="rId3" Type="http://schemas.openxmlformats.org/officeDocument/2006/relationships/hyperlink" Target="http://www.1ppt.com/moban/" TargetMode="External"/><Relationship Id="rId21" Type="http://schemas.openxmlformats.org/officeDocument/2006/relationships/image" Target="../media/image38.png"/><Relationship Id="rId7" Type="http://schemas.openxmlformats.org/officeDocument/2006/relationships/hyperlink" Target="http://www.1ppt.com/beijing/" TargetMode="External"/><Relationship Id="rId12" Type="http://schemas.openxmlformats.org/officeDocument/2006/relationships/hyperlink" Target="http://www.1ppt.com/excel/" TargetMode="External"/><Relationship Id="rId17" Type="http://schemas.openxmlformats.org/officeDocument/2006/relationships/hyperlink" Target="http://www.1ppt.com/jiaoan/" TargetMode="External"/><Relationship Id="rId2" Type="http://schemas.openxmlformats.org/officeDocument/2006/relationships/notesSlide" Target="../notesSlides/notesSlide23.xml"/><Relationship Id="rId16" Type="http://schemas.openxmlformats.org/officeDocument/2006/relationships/hyperlink" Target="http://www.1ppt.com/shiti/" TargetMode="External"/><Relationship Id="rId20" Type="http://schemas.openxmlformats.org/officeDocument/2006/relationships/customXml" Target="../ink/ink1.xml"/><Relationship Id="rId1" Type="http://schemas.openxmlformats.org/officeDocument/2006/relationships/slideLayout" Target="../slideLayouts/slideLayout98.xml"/><Relationship Id="rId6" Type="http://schemas.openxmlformats.org/officeDocument/2006/relationships/hyperlink" Target="http://www.1ppt.com/sucai/" TargetMode="External"/><Relationship Id="rId11" Type="http://schemas.openxmlformats.org/officeDocument/2006/relationships/hyperlink" Target="http://www.1ppt.com/word/" TargetMode="External"/><Relationship Id="rId5" Type="http://schemas.openxmlformats.org/officeDocument/2006/relationships/hyperlink" Target="http://www.1ppt.com/jieri/" TargetMode="External"/><Relationship Id="rId15" Type="http://schemas.openxmlformats.org/officeDocument/2006/relationships/hyperlink" Target="http://www.1ppt.com/shouchaobao/" TargetMode="External"/><Relationship Id="rId10" Type="http://schemas.openxmlformats.org/officeDocument/2006/relationships/hyperlink" Target="http://www.1ppt.com/powerpoint/" TargetMode="External"/><Relationship Id="rId19" Type="http://schemas.openxmlformats.org/officeDocument/2006/relationships/image" Target="../media/image37.png"/><Relationship Id="rId4" Type="http://schemas.openxmlformats.org/officeDocument/2006/relationships/hyperlink" Target="http://www.1ppt.com/hangye/" TargetMode="External"/><Relationship Id="rId9" Type="http://schemas.openxmlformats.org/officeDocument/2006/relationships/hyperlink" Target="http://www.1ppt.com/xiazai/" TargetMode="External"/><Relationship Id="rId14" Type="http://schemas.openxmlformats.org/officeDocument/2006/relationships/hyperlink" Target="http://www.1ppt.com/kejia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5.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screen">
            <a:extLst>
              <a:ext uri="{28A0092B-C50C-407E-A947-70E740481C1C}">
                <a14:useLocalDpi xmlns:a14="http://schemas.microsoft.com/office/drawing/2010/main"/>
              </a:ext>
            </a:extLst>
          </a:blip>
          <a:srcRect r="2062"/>
          <a:stretch>
            <a:fillRect/>
          </a:stretch>
        </p:blipFill>
        <p:spPr>
          <a:xfrm>
            <a:off x="-1" y="0"/>
            <a:ext cx="12192001" cy="6858000"/>
          </a:xfrm>
          <a:prstGeom prst="rect">
            <a:avLst/>
          </a:prstGeom>
        </p:spPr>
      </p:pic>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r="1066"/>
          <a:stretch>
            <a:fillRect/>
          </a:stretch>
        </p:blipFill>
        <p:spPr>
          <a:xfrm>
            <a:off x="144379" y="156410"/>
            <a:ext cx="11903242" cy="6545179"/>
          </a:xfrm>
          <a:prstGeom prst="rect">
            <a:avLst/>
          </a:prstGeom>
        </p:spPr>
      </p:pic>
      <p:pic>
        <p:nvPicPr>
          <p:cNvPr id="11" name="图片 10"/>
          <p:cNvPicPr>
            <a:picLocks noChangeAspect="1"/>
          </p:cNvPicPr>
          <p:nvPr/>
        </p:nvPicPr>
        <p:blipFill rotWithShape="1">
          <a:blip r:embed="rId4" cstate="screen">
            <a:extLst>
              <a:ext uri="{28A0092B-C50C-407E-A947-70E740481C1C}">
                <a14:useLocalDpi xmlns:a14="http://schemas.microsoft.com/office/drawing/2010/main"/>
              </a:ext>
            </a:extLst>
          </a:blip>
          <a:srcRect t="-13706"/>
          <a:stretch>
            <a:fillRect/>
          </a:stretch>
        </p:blipFill>
        <p:spPr>
          <a:xfrm>
            <a:off x="7153131" y="3746347"/>
            <a:ext cx="5018170" cy="2675021"/>
          </a:xfrm>
          <a:prstGeom prst="rect">
            <a:avLst/>
          </a:prstGeom>
        </p:spPr>
      </p:pic>
      <p:pic>
        <p:nvPicPr>
          <p:cNvPr id="7" name="图片 6"/>
          <p:cNvPicPr>
            <a:picLocks noChangeAspect="1"/>
          </p:cNvPicPr>
          <p:nvPr/>
        </p:nvPicPr>
        <p:blipFill rotWithShape="1">
          <a:blip r:embed="rId5" cstate="screen">
            <a:extLst>
              <a:ext uri="{28A0092B-C50C-407E-A947-70E740481C1C}">
                <a14:useLocalDpi xmlns:a14="http://schemas.microsoft.com/office/drawing/2010/main"/>
              </a:ext>
            </a:extLst>
          </a:blip>
          <a:srcRect l="-3"/>
          <a:stretch>
            <a:fillRect/>
          </a:stretch>
        </p:blipFill>
        <p:spPr>
          <a:xfrm>
            <a:off x="1" y="1572126"/>
            <a:ext cx="4924926" cy="3785937"/>
          </a:xfrm>
          <a:prstGeom prst="rect">
            <a:avLst/>
          </a:prstGeom>
        </p:spPr>
      </p:pic>
      <p:pic>
        <p:nvPicPr>
          <p:cNvPr id="15" name="图片 14"/>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flipH="1">
            <a:off x="-1" y="4241106"/>
            <a:ext cx="4134853" cy="2771299"/>
          </a:xfrm>
          <a:prstGeom prst="rect">
            <a:avLst/>
          </a:prstGeom>
        </p:spPr>
      </p:pic>
      <p:sp>
        <p:nvSpPr>
          <p:cNvPr id="18" name="矩形 17"/>
          <p:cNvSpPr/>
          <p:nvPr/>
        </p:nvSpPr>
        <p:spPr>
          <a:xfrm>
            <a:off x="3331158" y="3746347"/>
            <a:ext cx="6155999" cy="553998"/>
          </a:xfrm>
          <a:prstGeom prst="rect">
            <a:avLst/>
          </a:prstGeom>
        </p:spPr>
        <p:txBody>
          <a:bodyPr wrap="square">
            <a:spAutoFit/>
          </a:bodyPr>
          <a:lstStyle/>
          <a:p>
            <a:pPr algn="ctr"/>
            <a:r>
              <a:rPr lang="en-US" altLang="zh-CN" sz="1500" dirty="0">
                <a:solidFill>
                  <a:srgbClr val="1A4256"/>
                </a:solidFill>
                <a:latin typeface="华文新魏" panose="02010800040101010101" charset="-122"/>
                <a:ea typeface="华文新魏" panose="02010800040101010101" charset="-122"/>
                <a:cs typeface="+mn-ea"/>
                <a:sym typeface="+mn-lt"/>
              </a:rPr>
              <a:t>Lorem ipsum dolor sit amet, consectetuer adipiscing elit. Maecenas porttitor congue massa. Fusce posuere, magna sed pulvinar ultricies</a:t>
            </a:r>
            <a:endParaRPr lang="zh-CN" altLang="en-US" sz="1500" dirty="0">
              <a:solidFill>
                <a:srgbClr val="1A4256"/>
              </a:solidFill>
              <a:latin typeface="华文新魏" panose="02010800040101010101" charset="-122"/>
              <a:ea typeface="华文新魏" panose="02010800040101010101" charset="-122"/>
              <a:cs typeface="+mn-ea"/>
              <a:sym typeface="+mn-lt"/>
            </a:endParaRPr>
          </a:p>
        </p:txBody>
      </p:sp>
      <p:grpSp>
        <p:nvGrpSpPr>
          <p:cNvPr id="6" name="组合 5"/>
          <p:cNvGrpSpPr/>
          <p:nvPr/>
        </p:nvGrpSpPr>
        <p:grpSpPr>
          <a:xfrm>
            <a:off x="7275280" y="1281344"/>
            <a:ext cx="1826476" cy="1892262"/>
            <a:chOff x="7284845" y="1413646"/>
            <a:chExt cx="1826476" cy="1892262"/>
          </a:xfrm>
        </p:grpSpPr>
        <p:sp>
          <p:nvSpPr>
            <p:cNvPr id="40" name="文本框 39"/>
            <p:cNvSpPr txBox="1"/>
            <p:nvPr/>
          </p:nvSpPr>
          <p:spPr>
            <a:xfrm>
              <a:off x="7299521" y="1413646"/>
              <a:ext cx="1811800" cy="18620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1500" spc="-300" dirty="0">
                  <a:ln w="120650">
                    <a:solidFill>
                      <a:schemeClr val="bg1"/>
                    </a:solidFill>
                  </a:ln>
                  <a:solidFill>
                    <a:srgbClr val="575563"/>
                  </a:solidFill>
                  <a:latin typeface="汉仪大宋简" panose="02010609000101010101" charset="-122"/>
                  <a:ea typeface="华文新魏" panose="02010800040101010101" charset="-122"/>
                </a:rPr>
                <a:t>介</a:t>
              </a:r>
            </a:p>
          </p:txBody>
        </p:sp>
        <p:sp>
          <p:nvSpPr>
            <p:cNvPr id="19" name="文本框 18"/>
            <p:cNvSpPr txBox="1"/>
            <p:nvPr/>
          </p:nvSpPr>
          <p:spPr>
            <a:xfrm>
              <a:off x="7284845" y="1443860"/>
              <a:ext cx="1568076"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介</a:t>
              </a:r>
            </a:p>
          </p:txBody>
        </p:sp>
      </p:grpSp>
      <p:grpSp>
        <p:nvGrpSpPr>
          <p:cNvPr id="22" name="组合 21"/>
          <p:cNvGrpSpPr/>
          <p:nvPr/>
        </p:nvGrpSpPr>
        <p:grpSpPr>
          <a:xfrm>
            <a:off x="3331158" y="3116980"/>
            <a:ext cx="6156000" cy="523220"/>
            <a:chOff x="3308426" y="4143873"/>
            <a:chExt cx="5397500" cy="523220"/>
          </a:xfrm>
        </p:grpSpPr>
        <p:cxnSp>
          <p:nvCxnSpPr>
            <p:cNvPr id="23" name="直接连接符 22"/>
            <p:cNvCxnSpPr/>
            <p:nvPr/>
          </p:nvCxnSpPr>
          <p:spPr>
            <a:xfrm>
              <a:off x="3308426" y="4172838"/>
              <a:ext cx="5397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308426" y="4655438"/>
              <a:ext cx="5397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382166" y="4143873"/>
              <a:ext cx="5323760" cy="523220"/>
            </a:xfrm>
            <a:prstGeom prst="rect">
              <a:avLst/>
            </a:prstGeom>
            <a:noFill/>
          </p:spPr>
          <p:txBody>
            <a:bodyPr wrap="square" rtlCol="0">
              <a:spAutoFit/>
            </a:bodyPr>
            <a:lstStyle/>
            <a:p>
              <a:pPr algn="dist"/>
              <a:r>
                <a:rPr lang="zh-CN" altLang="en-US" sz="2800" spc="200" dirty="0">
                  <a:solidFill>
                    <a:srgbClr val="1A4256"/>
                  </a:solidFill>
                  <a:latin typeface="华文新魏" panose="02010800040101010101" charset="-122"/>
                  <a:ea typeface="华文新魏" panose="02010800040101010101" charset="-122"/>
                  <a:cs typeface="+mn-ea"/>
                  <a:sym typeface="+mn-lt"/>
                </a:rPr>
                <a:t>中外古今数学名人介绍</a:t>
              </a:r>
            </a:p>
          </p:txBody>
        </p:sp>
      </p:grpSp>
      <p:grpSp>
        <p:nvGrpSpPr>
          <p:cNvPr id="10" name="组合 9"/>
          <p:cNvGrpSpPr/>
          <p:nvPr/>
        </p:nvGrpSpPr>
        <p:grpSpPr>
          <a:xfrm>
            <a:off x="2621617" y="1281344"/>
            <a:ext cx="1697906" cy="1891437"/>
            <a:chOff x="2621617" y="1260270"/>
            <a:chExt cx="1697906" cy="1891437"/>
          </a:xfrm>
        </p:grpSpPr>
        <p:sp>
          <p:nvSpPr>
            <p:cNvPr id="32" name="文本框 31"/>
            <p:cNvSpPr txBox="1"/>
            <p:nvPr/>
          </p:nvSpPr>
          <p:spPr>
            <a:xfrm>
              <a:off x="2626356" y="1260270"/>
              <a:ext cx="1693167" cy="1862048"/>
            </a:xfrm>
            <a:prstGeom prst="rect">
              <a:avLst/>
            </a:prstGeom>
            <a:noFill/>
          </p:spPr>
          <p:txBody>
            <a:bodyPr wrap="square" rtlCol="0">
              <a:spAutoFit/>
            </a:bodyPr>
            <a:lstStyle/>
            <a:p>
              <a:r>
                <a:rPr lang="zh-CN" altLang="en-US" sz="11500" spc="-300" dirty="0">
                  <a:ln w="88900">
                    <a:solidFill>
                      <a:schemeClr val="bg1"/>
                    </a:solidFill>
                  </a:ln>
                  <a:solidFill>
                    <a:srgbClr val="575563"/>
                  </a:solidFill>
                  <a:effectLst>
                    <a:outerShdw blurRad="50800" dist="38100" dir="2700000" algn="tl" rotWithShape="0">
                      <a:prstClr val="black">
                        <a:alpha val="40000"/>
                      </a:prstClr>
                    </a:outerShdw>
                  </a:effectLst>
                  <a:latin typeface="汉仪大宋简" panose="02010609000101010101" charset="-122"/>
                  <a:ea typeface="华文新魏" panose="02010800040101010101" charset="-122"/>
                </a:rPr>
                <a:t>历</a:t>
              </a:r>
            </a:p>
          </p:txBody>
        </p:sp>
        <p:sp>
          <p:nvSpPr>
            <p:cNvPr id="26" name="文本框 25"/>
            <p:cNvSpPr txBox="1"/>
            <p:nvPr/>
          </p:nvSpPr>
          <p:spPr>
            <a:xfrm>
              <a:off x="2621617" y="1289659"/>
              <a:ext cx="1693167"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历</a:t>
              </a:r>
            </a:p>
          </p:txBody>
        </p:sp>
      </p:grpSp>
      <p:grpSp>
        <p:nvGrpSpPr>
          <p:cNvPr id="2" name="组合 1"/>
          <p:cNvGrpSpPr/>
          <p:nvPr/>
        </p:nvGrpSpPr>
        <p:grpSpPr>
          <a:xfrm>
            <a:off x="3678239" y="1281344"/>
            <a:ext cx="1813279" cy="1885011"/>
            <a:chOff x="3508759" y="1007746"/>
            <a:chExt cx="1813279" cy="1885011"/>
          </a:xfrm>
        </p:grpSpPr>
        <p:sp>
          <p:nvSpPr>
            <p:cNvPr id="34" name="文本框 33"/>
            <p:cNvSpPr txBox="1"/>
            <p:nvPr/>
          </p:nvSpPr>
          <p:spPr>
            <a:xfrm>
              <a:off x="3510238" y="1007746"/>
              <a:ext cx="1811800" cy="1862048"/>
            </a:xfrm>
            <a:prstGeom prst="rect">
              <a:avLst/>
            </a:prstGeom>
            <a:noFill/>
          </p:spPr>
          <p:txBody>
            <a:bodyPr wrap="square" rtlCol="0">
              <a:spAutoFit/>
            </a:bodyPr>
            <a:lstStyle/>
            <a:p>
              <a:r>
                <a:rPr lang="zh-CN" altLang="en-US" sz="11500" spc="-300" dirty="0">
                  <a:ln w="120650">
                    <a:solidFill>
                      <a:schemeClr val="bg1"/>
                    </a:solidFill>
                  </a:ln>
                  <a:solidFill>
                    <a:srgbClr val="575563"/>
                  </a:solidFill>
                  <a:effectLst>
                    <a:outerShdw blurRad="50800" dist="38100" dir="2700000" algn="tl" rotWithShape="0">
                      <a:prstClr val="black">
                        <a:alpha val="40000"/>
                      </a:prstClr>
                    </a:outerShdw>
                  </a:effectLst>
                  <a:latin typeface="汉仪大宋简" panose="02010609000101010101" charset="-122"/>
                  <a:ea typeface="华文新魏" panose="02010800040101010101" charset="-122"/>
                </a:rPr>
                <a:t>史</a:t>
              </a:r>
            </a:p>
          </p:txBody>
        </p:sp>
        <p:sp>
          <p:nvSpPr>
            <p:cNvPr id="27" name="文本框 26"/>
            <p:cNvSpPr txBox="1"/>
            <p:nvPr/>
          </p:nvSpPr>
          <p:spPr>
            <a:xfrm>
              <a:off x="3508759" y="1030709"/>
              <a:ext cx="1811800"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史</a:t>
              </a:r>
            </a:p>
          </p:txBody>
        </p:sp>
      </p:grpSp>
      <p:grpSp>
        <p:nvGrpSpPr>
          <p:cNvPr id="3" name="组合 2"/>
          <p:cNvGrpSpPr/>
          <p:nvPr/>
        </p:nvGrpSpPr>
        <p:grpSpPr>
          <a:xfrm>
            <a:off x="4786734" y="1306744"/>
            <a:ext cx="1811800" cy="1873161"/>
            <a:chOff x="4731778" y="1365425"/>
            <a:chExt cx="1811800" cy="1873161"/>
          </a:xfrm>
        </p:grpSpPr>
        <p:sp>
          <p:nvSpPr>
            <p:cNvPr id="35" name="文本框 34"/>
            <p:cNvSpPr txBox="1"/>
            <p:nvPr/>
          </p:nvSpPr>
          <p:spPr>
            <a:xfrm>
              <a:off x="4731778" y="1365425"/>
              <a:ext cx="1811800" cy="18620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1500" spc="-300" dirty="0">
                  <a:ln w="120650">
                    <a:solidFill>
                      <a:schemeClr val="bg1"/>
                    </a:solidFill>
                  </a:ln>
                  <a:solidFill>
                    <a:srgbClr val="575563"/>
                  </a:solidFill>
                  <a:latin typeface="汉仪大宋简" panose="02010609000101010101" charset="-122"/>
                  <a:ea typeface="华文新魏" panose="02010800040101010101" charset="-122"/>
                </a:rPr>
                <a:t>人</a:t>
              </a:r>
            </a:p>
          </p:txBody>
        </p:sp>
        <p:sp>
          <p:nvSpPr>
            <p:cNvPr id="28" name="文本框 27"/>
            <p:cNvSpPr txBox="1"/>
            <p:nvPr/>
          </p:nvSpPr>
          <p:spPr>
            <a:xfrm>
              <a:off x="4753940" y="1376538"/>
              <a:ext cx="1715934"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人</a:t>
              </a:r>
            </a:p>
          </p:txBody>
        </p:sp>
      </p:grpSp>
      <p:grpSp>
        <p:nvGrpSpPr>
          <p:cNvPr id="4" name="组合 3"/>
          <p:cNvGrpSpPr/>
          <p:nvPr/>
        </p:nvGrpSpPr>
        <p:grpSpPr>
          <a:xfrm>
            <a:off x="6071550" y="1281344"/>
            <a:ext cx="1819614" cy="1881010"/>
            <a:chOff x="5544231" y="793779"/>
            <a:chExt cx="1819614" cy="1881010"/>
          </a:xfrm>
        </p:grpSpPr>
        <p:sp>
          <p:nvSpPr>
            <p:cNvPr id="36" name="文本框 35"/>
            <p:cNvSpPr txBox="1"/>
            <p:nvPr/>
          </p:nvSpPr>
          <p:spPr>
            <a:xfrm>
              <a:off x="5552045" y="793779"/>
              <a:ext cx="1811800" cy="18620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1500" spc="-300" dirty="0">
                  <a:ln w="120650">
                    <a:solidFill>
                      <a:schemeClr val="bg1"/>
                    </a:solidFill>
                  </a:ln>
                  <a:solidFill>
                    <a:srgbClr val="575563"/>
                  </a:solidFill>
                  <a:latin typeface="汉仪大宋简" panose="02010609000101010101" charset="-122"/>
                  <a:ea typeface="华文新魏" panose="02010800040101010101" charset="-122"/>
                </a:rPr>
                <a:t>物</a:t>
              </a:r>
            </a:p>
          </p:txBody>
        </p:sp>
        <p:sp>
          <p:nvSpPr>
            <p:cNvPr id="29" name="文本框 28"/>
            <p:cNvSpPr txBox="1"/>
            <p:nvPr/>
          </p:nvSpPr>
          <p:spPr>
            <a:xfrm>
              <a:off x="5544231" y="812741"/>
              <a:ext cx="1756631"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物</a:t>
              </a:r>
            </a:p>
          </p:txBody>
        </p:sp>
      </p:grpSp>
      <p:grpSp>
        <p:nvGrpSpPr>
          <p:cNvPr id="8" name="组合 7"/>
          <p:cNvGrpSpPr/>
          <p:nvPr/>
        </p:nvGrpSpPr>
        <p:grpSpPr>
          <a:xfrm>
            <a:off x="8485872" y="1281344"/>
            <a:ext cx="1820658" cy="1867882"/>
            <a:chOff x="8320772" y="1382980"/>
            <a:chExt cx="1820658" cy="1867882"/>
          </a:xfrm>
        </p:grpSpPr>
        <p:sp>
          <p:nvSpPr>
            <p:cNvPr id="41" name="文本框 40"/>
            <p:cNvSpPr txBox="1"/>
            <p:nvPr/>
          </p:nvSpPr>
          <p:spPr>
            <a:xfrm>
              <a:off x="8329630" y="1388814"/>
              <a:ext cx="1811800" cy="18620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1500" spc="-300" dirty="0">
                  <a:ln w="120650">
                    <a:solidFill>
                      <a:schemeClr val="bg1"/>
                    </a:solidFill>
                  </a:ln>
                  <a:solidFill>
                    <a:srgbClr val="575563"/>
                  </a:solidFill>
                  <a:latin typeface="汉仪大宋简" panose="02010609000101010101" charset="-122"/>
                  <a:ea typeface="华文新魏" panose="02010800040101010101" charset="-122"/>
                </a:rPr>
                <a:t>绍</a:t>
              </a:r>
            </a:p>
          </p:txBody>
        </p:sp>
        <p:sp>
          <p:nvSpPr>
            <p:cNvPr id="30" name="文本框 29"/>
            <p:cNvSpPr txBox="1"/>
            <p:nvPr/>
          </p:nvSpPr>
          <p:spPr>
            <a:xfrm>
              <a:off x="8320772" y="1382980"/>
              <a:ext cx="1568076"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绍</a:t>
              </a:r>
            </a:p>
          </p:txBody>
        </p:sp>
      </p:grpSp>
      <p:pic>
        <p:nvPicPr>
          <p:cNvPr id="31" name="图片 30"/>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a:xfrm>
            <a:off x="9891297" y="1631728"/>
            <a:ext cx="313604" cy="583557"/>
          </a:xfrm>
          <a:prstGeom prst="rect">
            <a:avLst/>
          </a:prstGeom>
        </p:spPr>
      </p:pic>
      <p:pic>
        <p:nvPicPr>
          <p:cNvPr id="33" name="图片 32"/>
          <p:cNvPicPr>
            <a:picLocks noChangeAspect="1"/>
          </p:cNvPicPr>
          <p:nvPr/>
        </p:nvPicPr>
        <p:blipFill rotWithShape="1">
          <a:blip r:embed="rId9" cstate="screen">
            <a:extLst>
              <a:ext uri="{28A0092B-C50C-407E-A947-70E740481C1C}">
                <a14:useLocalDpi xmlns:a14="http://schemas.microsoft.com/office/drawing/2010/main"/>
              </a:ext>
            </a:extLst>
          </a:blip>
          <a:srcRect/>
          <a:stretch>
            <a:fillRect/>
          </a:stretch>
        </p:blipFill>
        <p:spPr>
          <a:xfrm>
            <a:off x="10635163" y="811925"/>
            <a:ext cx="1568076" cy="2665780"/>
          </a:xfrm>
          <a:prstGeom prst="rect">
            <a:avLst/>
          </a:prstGeom>
        </p:spPr>
      </p:pic>
      <p:pic>
        <p:nvPicPr>
          <p:cNvPr id="37" name="图片 3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4934405" y="893939"/>
            <a:ext cx="929111" cy="1045250"/>
          </a:xfrm>
          <a:prstGeom prst="rect">
            <a:avLst/>
          </a:prstGeom>
        </p:spPr>
      </p:pic>
      <p:sp>
        <p:nvSpPr>
          <p:cNvPr id="38" name="文本框 37"/>
          <p:cNvSpPr txBox="1"/>
          <p:nvPr/>
        </p:nvSpPr>
        <p:spPr>
          <a:xfrm>
            <a:off x="3938931" y="4386649"/>
            <a:ext cx="1859805" cy="353943"/>
          </a:xfrm>
          <a:prstGeom prst="rect">
            <a:avLst/>
          </a:prstGeom>
          <a:noFill/>
        </p:spPr>
        <p:txBody>
          <a:bodyPr wrap="none" rtlCol="0">
            <a:spAutoFit/>
          </a:bodyPr>
          <a:lstStyle/>
          <a:p>
            <a:r>
              <a:rPr lang="zh-CN" altLang="en-US" sz="1700" dirty="0">
                <a:solidFill>
                  <a:srgbClr val="575563"/>
                </a:solidFill>
                <a:latin typeface="华文新魏" panose="02010800040101010101" charset="-122"/>
                <a:ea typeface="华文新魏" panose="02010800040101010101" charset="-122"/>
              </a:rPr>
              <a:t>汇报人</a:t>
            </a:r>
            <a:r>
              <a:rPr lang="zh-CN" altLang="en-US" sz="1700" dirty="0" smtClean="0">
                <a:solidFill>
                  <a:srgbClr val="575563"/>
                </a:solidFill>
                <a:latin typeface="华文新魏" panose="02010800040101010101" charset="-122"/>
                <a:ea typeface="华文新魏" panose="02010800040101010101" charset="-122"/>
              </a:rPr>
              <a:t>：第一</a:t>
            </a:r>
            <a:r>
              <a:rPr lang="en-US" altLang="zh-CN" sz="1700" dirty="0" smtClean="0">
                <a:solidFill>
                  <a:srgbClr val="575563"/>
                </a:solidFill>
                <a:latin typeface="华文新魏" panose="02010800040101010101" charset="-122"/>
                <a:ea typeface="华文新魏" panose="02010800040101010101" charset="-122"/>
              </a:rPr>
              <a:t>PPT</a:t>
            </a:r>
            <a:endParaRPr lang="zh-CN" altLang="en-US" sz="1700" dirty="0">
              <a:solidFill>
                <a:srgbClr val="575563"/>
              </a:solidFill>
              <a:latin typeface="华文新魏" panose="02010800040101010101" charset="-122"/>
              <a:ea typeface="华文新魏" panose="02010800040101010101" charset="-122"/>
            </a:endParaRPr>
          </a:p>
        </p:txBody>
      </p:sp>
      <p:sp>
        <p:nvSpPr>
          <p:cNvPr id="39" name="文本框 38"/>
          <p:cNvSpPr txBox="1"/>
          <p:nvPr/>
        </p:nvSpPr>
        <p:spPr>
          <a:xfrm>
            <a:off x="6819997" y="4386649"/>
            <a:ext cx="1685077" cy="353943"/>
          </a:xfrm>
          <a:prstGeom prst="rect">
            <a:avLst/>
          </a:prstGeom>
          <a:noFill/>
        </p:spPr>
        <p:txBody>
          <a:bodyPr wrap="none" rtlCol="0">
            <a:spAutoFit/>
          </a:bodyPr>
          <a:lstStyle/>
          <a:p>
            <a:r>
              <a:rPr lang="zh-CN" altLang="en-US" sz="1700" dirty="0">
                <a:solidFill>
                  <a:srgbClr val="575563"/>
                </a:solidFill>
                <a:latin typeface="华文新魏" panose="02010800040101010101" charset="-122"/>
                <a:ea typeface="华文新魏" panose="02010800040101010101" charset="-122"/>
              </a:rPr>
              <a:t>时间：</a:t>
            </a:r>
            <a:r>
              <a:rPr lang="en-US" altLang="zh-CN" sz="1700" dirty="0">
                <a:solidFill>
                  <a:srgbClr val="575563"/>
                </a:solidFill>
                <a:latin typeface="华文新魏" panose="02010800040101010101" charset="-122"/>
                <a:ea typeface="华文新魏" panose="02010800040101010101" charset="-122"/>
              </a:rPr>
              <a:t>20XX.X.X</a:t>
            </a:r>
            <a:endParaRPr lang="zh-CN" altLang="en-US" sz="1700" dirty="0">
              <a:solidFill>
                <a:srgbClr val="575563"/>
              </a:solidFill>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22" presetClass="entr" presetSubtype="4"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1000"/>
                                        <p:tgtEl>
                                          <p:spTgt spid="11"/>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1000"/>
                                        <p:tgtEl>
                                          <p:spTgt spid="15"/>
                                        </p:tgtEl>
                                      </p:cBhvr>
                                    </p:animEffect>
                                  </p:childTnLst>
                                </p:cTn>
                              </p:par>
                              <p:par>
                                <p:cTn id="18" presetID="42" presetClass="entr" presetSubtype="0" fill="hold"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750"/>
                                        <p:tgtEl>
                                          <p:spTgt spid="10"/>
                                        </p:tgtEl>
                                      </p:cBhvr>
                                    </p:animEffect>
                                    <p:anim calcmode="lin" valueType="num">
                                      <p:cBhvr>
                                        <p:cTn id="26" dur="750" fill="hold"/>
                                        <p:tgtEl>
                                          <p:spTgt spid="10"/>
                                        </p:tgtEl>
                                        <p:attrNameLst>
                                          <p:attrName>ppt_x</p:attrName>
                                        </p:attrNameLst>
                                      </p:cBhvr>
                                      <p:tavLst>
                                        <p:tav tm="0">
                                          <p:val>
                                            <p:strVal val="#ppt_x"/>
                                          </p:val>
                                        </p:tav>
                                        <p:tav tm="100000">
                                          <p:val>
                                            <p:strVal val="#ppt_x"/>
                                          </p:val>
                                        </p:tav>
                                      </p:tavLst>
                                    </p:anim>
                                    <p:anim calcmode="lin" valueType="num">
                                      <p:cBhvr>
                                        <p:cTn id="27" dur="75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750"/>
                                        <p:tgtEl>
                                          <p:spTgt spid="3"/>
                                        </p:tgtEl>
                                      </p:cBhvr>
                                    </p:animEffect>
                                    <p:anim calcmode="lin" valueType="num">
                                      <p:cBhvr>
                                        <p:cTn id="31" dur="750" fill="hold"/>
                                        <p:tgtEl>
                                          <p:spTgt spid="3"/>
                                        </p:tgtEl>
                                        <p:attrNameLst>
                                          <p:attrName>ppt_x</p:attrName>
                                        </p:attrNameLst>
                                      </p:cBhvr>
                                      <p:tavLst>
                                        <p:tav tm="0">
                                          <p:val>
                                            <p:strVal val="#ppt_x"/>
                                          </p:val>
                                        </p:tav>
                                        <p:tav tm="100000">
                                          <p:val>
                                            <p:strVal val="#ppt_x"/>
                                          </p:val>
                                        </p:tav>
                                      </p:tavLst>
                                    </p:anim>
                                    <p:anim calcmode="lin" valueType="num">
                                      <p:cBhvr>
                                        <p:cTn id="32" dur="750" fill="hold"/>
                                        <p:tgtEl>
                                          <p:spTgt spid="3"/>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0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750"/>
                                        <p:tgtEl>
                                          <p:spTgt spid="8"/>
                                        </p:tgtEl>
                                      </p:cBhvr>
                                    </p:animEffect>
                                    <p:anim calcmode="lin" valueType="num">
                                      <p:cBhvr>
                                        <p:cTn id="36" dur="750" fill="hold"/>
                                        <p:tgtEl>
                                          <p:spTgt spid="8"/>
                                        </p:tgtEl>
                                        <p:attrNameLst>
                                          <p:attrName>ppt_x</p:attrName>
                                        </p:attrNameLst>
                                      </p:cBhvr>
                                      <p:tavLst>
                                        <p:tav tm="0">
                                          <p:val>
                                            <p:strVal val="#ppt_x"/>
                                          </p:val>
                                        </p:tav>
                                        <p:tav tm="100000">
                                          <p:val>
                                            <p:strVal val="#ppt_x"/>
                                          </p:val>
                                        </p:tav>
                                      </p:tavLst>
                                    </p:anim>
                                    <p:anim calcmode="lin" valueType="num">
                                      <p:cBhvr>
                                        <p:cTn id="37" dur="750" fill="hold"/>
                                        <p:tgtEl>
                                          <p:spTgt spid="8"/>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100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750"/>
                                        <p:tgtEl>
                                          <p:spTgt spid="2"/>
                                        </p:tgtEl>
                                      </p:cBhvr>
                                    </p:animEffect>
                                    <p:anim calcmode="lin" valueType="num">
                                      <p:cBhvr>
                                        <p:cTn id="41" dur="750" fill="hold"/>
                                        <p:tgtEl>
                                          <p:spTgt spid="2"/>
                                        </p:tgtEl>
                                        <p:attrNameLst>
                                          <p:attrName>ppt_x</p:attrName>
                                        </p:attrNameLst>
                                      </p:cBhvr>
                                      <p:tavLst>
                                        <p:tav tm="0">
                                          <p:val>
                                            <p:strVal val="#ppt_x"/>
                                          </p:val>
                                        </p:tav>
                                        <p:tav tm="100000">
                                          <p:val>
                                            <p:strVal val="#ppt_x"/>
                                          </p:val>
                                        </p:tav>
                                      </p:tavLst>
                                    </p:anim>
                                    <p:anim calcmode="lin" valueType="num">
                                      <p:cBhvr>
                                        <p:cTn id="42" dur="750" fill="hold"/>
                                        <p:tgtEl>
                                          <p:spTgt spid="2"/>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10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750"/>
                                        <p:tgtEl>
                                          <p:spTgt spid="4"/>
                                        </p:tgtEl>
                                      </p:cBhvr>
                                    </p:animEffect>
                                    <p:anim calcmode="lin" valueType="num">
                                      <p:cBhvr>
                                        <p:cTn id="46" dur="750" fill="hold"/>
                                        <p:tgtEl>
                                          <p:spTgt spid="4"/>
                                        </p:tgtEl>
                                        <p:attrNameLst>
                                          <p:attrName>ppt_x</p:attrName>
                                        </p:attrNameLst>
                                      </p:cBhvr>
                                      <p:tavLst>
                                        <p:tav tm="0">
                                          <p:val>
                                            <p:strVal val="#ppt_x"/>
                                          </p:val>
                                        </p:tav>
                                        <p:tav tm="100000">
                                          <p:val>
                                            <p:strVal val="#ppt_x"/>
                                          </p:val>
                                        </p:tav>
                                      </p:tavLst>
                                    </p:anim>
                                    <p:anim calcmode="lin" valueType="num">
                                      <p:cBhvr>
                                        <p:cTn id="47" dur="750" fill="hold"/>
                                        <p:tgtEl>
                                          <p:spTgt spid="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750"/>
                                        <p:tgtEl>
                                          <p:spTgt spid="37"/>
                                        </p:tgtEl>
                                      </p:cBhvr>
                                    </p:animEffect>
                                    <p:anim calcmode="lin" valueType="num">
                                      <p:cBhvr>
                                        <p:cTn id="52" dur="750" fill="hold"/>
                                        <p:tgtEl>
                                          <p:spTgt spid="37"/>
                                        </p:tgtEl>
                                        <p:attrNameLst>
                                          <p:attrName>ppt_x</p:attrName>
                                        </p:attrNameLst>
                                      </p:cBhvr>
                                      <p:tavLst>
                                        <p:tav tm="0">
                                          <p:val>
                                            <p:strVal val="#ppt_x"/>
                                          </p:val>
                                        </p:tav>
                                        <p:tav tm="100000">
                                          <p:val>
                                            <p:strVal val="#ppt_x"/>
                                          </p:val>
                                        </p:tav>
                                      </p:tavLst>
                                    </p:anim>
                                    <p:anim calcmode="lin" valueType="num">
                                      <p:cBhvr>
                                        <p:cTn id="53" dur="750" fill="hold"/>
                                        <p:tgtEl>
                                          <p:spTgt spid="37"/>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750"/>
                                        <p:tgtEl>
                                          <p:spTgt spid="31"/>
                                        </p:tgtEl>
                                      </p:cBhvr>
                                    </p:animEffect>
                                  </p:childTnLst>
                                </p:cTn>
                              </p:par>
                            </p:childTnLst>
                          </p:cTn>
                        </p:par>
                        <p:par>
                          <p:cTn id="57" fill="hold">
                            <p:stCondLst>
                              <p:cond delay="3000"/>
                            </p:stCondLst>
                            <p:childTnLst>
                              <p:par>
                                <p:cTn id="58" presetID="16" presetClass="entr" presetSubtype="21"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arn(inVertical)">
                                      <p:cBhvr>
                                        <p:cTn id="60" dur="1000"/>
                                        <p:tgtEl>
                                          <p:spTgt spid="22"/>
                                        </p:tgtEl>
                                      </p:cBhvr>
                                    </p:animEffect>
                                  </p:childTnLst>
                                </p:cTn>
                              </p:par>
                            </p:childTnLst>
                          </p:cTn>
                        </p:par>
                        <p:par>
                          <p:cTn id="61" fill="hold">
                            <p:stCondLst>
                              <p:cond delay="4000"/>
                            </p:stCondLst>
                            <p:childTnLst>
                              <p:par>
                                <p:cTn id="62" presetID="42"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750"/>
                                        <p:tgtEl>
                                          <p:spTgt spid="18"/>
                                        </p:tgtEl>
                                      </p:cBhvr>
                                    </p:animEffect>
                                    <p:anim calcmode="lin" valueType="num">
                                      <p:cBhvr>
                                        <p:cTn id="65" dur="750" fill="hold"/>
                                        <p:tgtEl>
                                          <p:spTgt spid="18"/>
                                        </p:tgtEl>
                                        <p:attrNameLst>
                                          <p:attrName>ppt_x</p:attrName>
                                        </p:attrNameLst>
                                      </p:cBhvr>
                                      <p:tavLst>
                                        <p:tav tm="0">
                                          <p:val>
                                            <p:strVal val="#ppt_x"/>
                                          </p:val>
                                        </p:tav>
                                        <p:tav tm="100000">
                                          <p:val>
                                            <p:strVal val="#ppt_x"/>
                                          </p:val>
                                        </p:tav>
                                      </p:tavLst>
                                    </p:anim>
                                    <p:anim calcmode="lin" valueType="num">
                                      <p:cBhvr>
                                        <p:cTn id="66" dur="750" fill="hold"/>
                                        <p:tgtEl>
                                          <p:spTgt spid="1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iterate type="lt">
                                    <p:tmPct val="10000"/>
                                  </p:iterate>
                                  <p:childTnLst>
                                    <p:set>
                                      <p:cBhvr>
                                        <p:cTn id="68" dur="1" fill="hold">
                                          <p:stCondLst>
                                            <p:cond delay="0"/>
                                          </p:stCondLst>
                                        </p:cTn>
                                        <p:tgtEl>
                                          <p:spTgt spid="38"/>
                                        </p:tgtEl>
                                        <p:attrNameLst>
                                          <p:attrName>style.visibility</p:attrName>
                                        </p:attrNameLst>
                                      </p:cBhvr>
                                      <p:to>
                                        <p:strVal val="visible"/>
                                      </p:to>
                                    </p:set>
                                    <p:animEffect transition="in" filter="fade">
                                      <p:cBhvr>
                                        <p:cTn id="69" dur="750"/>
                                        <p:tgtEl>
                                          <p:spTgt spid="38"/>
                                        </p:tgtEl>
                                      </p:cBhvr>
                                    </p:animEffect>
                                    <p:anim calcmode="lin" valueType="num">
                                      <p:cBhvr>
                                        <p:cTn id="70" dur="750" fill="hold"/>
                                        <p:tgtEl>
                                          <p:spTgt spid="38"/>
                                        </p:tgtEl>
                                        <p:attrNameLst>
                                          <p:attrName>ppt_x</p:attrName>
                                        </p:attrNameLst>
                                      </p:cBhvr>
                                      <p:tavLst>
                                        <p:tav tm="0">
                                          <p:val>
                                            <p:strVal val="#ppt_x"/>
                                          </p:val>
                                        </p:tav>
                                        <p:tav tm="100000">
                                          <p:val>
                                            <p:strVal val="#ppt_x"/>
                                          </p:val>
                                        </p:tav>
                                      </p:tavLst>
                                    </p:anim>
                                    <p:anim calcmode="lin" valueType="num">
                                      <p:cBhvr>
                                        <p:cTn id="71" dur="750" fill="hold"/>
                                        <p:tgtEl>
                                          <p:spTgt spid="3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iterate type="lt">
                                    <p:tmPct val="10000"/>
                                  </p:iterate>
                                  <p:childTnLst>
                                    <p:set>
                                      <p:cBhvr>
                                        <p:cTn id="73" dur="1" fill="hold">
                                          <p:stCondLst>
                                            <p:cond delay="0"/>
                                          </p:stCondLst>
                                        </p:cTn>
                                        <p:tgtEl>
                                          <p:spTgt spid="39"/>
                                        </p:tgtEl>
                                        <p:attrNameLst>
                                          <p:attrName>style.visibility</p:attrName>
                                        </p:attrNameLst>
                                      </p:cBhvr>
                                      <p:to>
                                        <p:strVal val="visible"/>
                                      </p:to>
                                    </p:set>
                                    <p:animEffect transition="in" filter="fade">
                                      <p:cBhvr>
                                        <p:cTn id="74" dur="750"/>
                                        <p:tgtEl>
                                          <p:spTgt spid="39"/>
                                        </p:tgtEl>
                                      </p:cBhvr>
                                    </p:animEffect>
                                    <p:anim calcmode="lin" valueType="num">
                                      <p:cBhvr>
                                        <p:cTn id="75" dur="750" fill="hold"/>
                                        <p:tgtEl>
                                          <p:spTgt spid="39"/>
                                        </p:tgtEl>
                                        <p:attrNameLst>
                                          <p:attrName>ppt_x</p:attrName>
                                        </p:attrNameLst>
                                      </p:cBhvr>
                                      <p:tavLst>
                                        <p:tav tm="0">
                                          <p:val>
                                            <p:strVal val="#ppt_x"/>
                                          </p:val>
                                        </p:tav>
                                        <p:tav tm="100000">
                                          <p:val>
                                            <p:strVal val="#ppt_x"/>
                                          </p:val>
                                        </p:tav>
                                      </p:tavLst>
                                    </p:anim>
                                    <p:anim calcmode="lin" valueType="num">
                                      <p:cBhvr>
                                        <p:cTn id="76"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8" grpId="0"/>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57200" y="2078181"/>
            <a:ext cx="11376000" cy="2701637"/>
            <a:chOff x="457200" y="1632262"/>
            <a:chExt cx="11376000" cy="2701637"/>
          </a:xfrm>
        </p:grpSpPr>
        <p:sp>
          <p:nvSpPr>
            <p:cNvPr id="2" name="矩形 1"/>
            <p:cNvSpPr/>
            <p:nvPr/>
          </p:nvSpPr>
          <p:spPr>
            <a:xfrm>
              <a:off x="457200" y="1632262"/>
              <a:ext cx="11376000" cy="2701637"/>
            </a:xfrm>
            <a:prstGeom prst="rect">
              <a:avLst/>
            </a:prstGeom>
            <a:solidFill>
              <a:schemeClr val="bg1"/>
            </a:solidFill>
            <a:ln>
              <a:solidFill>
                <a:srgbClr val="698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5"/>
            <p:cNvSpPr txBox="1"/>
            <p:nvPr/>
          </p:nvSpPr>
          <p:spPr>
            <a:xfrm>
              <a:off x="857248" y="1632262"/>
              <a:ext cx="10820401" cy="2701637"/>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杨辉的数学研究与教育工作的重点是在计算技术方面，他对筹算乘除捷算法进行总结和发展，有的还编成了歌决，如九归口决。</a:t>
              </a:r>
              <a:endPar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他在</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续古摘奇算法</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中介绍了各种形式的</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纵横图</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及有关的构造方法，同时</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垛积术</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是杨辉继沈括</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隙积术</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后，关于高阶等差级数的研究。杨辉在</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纂类</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中，将</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九章算术</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》246</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个题目按解题方法由浅入深的顺序，重新分为乘除、分率、合率、互换、二衰分、叠积、盈不足、方程、勾股等九类。 　　</a:t>
              </a: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他非常重视数学教育的普及和发展，在</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算法通变本末</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中，杨辉为初学者制订的</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习算纲目</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是中国数学教育史上的重要文献。</a:t>
              </a:r>
            </a:p>
          </p:txBody>
        </p:sp>
      </p:grpSp>
      <p:grpSp>
        <p:nvGrpSpPr>
          <p:cNvPr id="6" name="组合 5"/>
          <p:cNvGrpSpPr/>
          <p:nvPr/>
        </p:nvGrpSpPr>
        <p:grpSpPr>
          <a:xfrm>
            <a:off x="857249" y="735268"/>
            <a:ext cx="3943351" cy="506313"/>
            <a:chOff x="857249" y="735268"/>
            <a:chExt cx="3943351" cy="506313"/>
          </a:xfrm>
        </p:grpSpPr>
        <p:sp>
          <p:nvSpPr>
            <p:cNvPr id="7" name="文本框 6"/>
            <p:cNvSpPr txBox="1"/>
            <p:nvPr/>
          </p:nvSpPr>
          <p:spPr>
            <a:xfrm>
              <a:off x="1315062" y="766125"/>
              <a:ext cx="34855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中国古代数学名人</a:t>
              </a:r>
            </a:p>
          </p:txBody>
        </p:sp>
        <p:sp>
          <p:nvSpPr>
            <p:cNvPr id="8" name="文本框 7"/>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壹</a:t>
              </a:r>
            </a:p>
          </p:txBody>
        </p:sp>
      </p:grpSp>
      <p:pic>
        <p:nvPicPr>
          <p:cNvPr id="11" name="图片 10"/>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a:ext>
            </a:extLst>
          </a:blip>
          <a:srcRect/>
          <a:stretch>
            <a:fillRect/>
          </a:stretch>
        </p:blipFill>
        <p:spPr>
          <a:xfrm>
            <a:off x="1581151" y="4779818"/>
            <a:ext cx="3219449" cy="1585335"/>
          </a:xfrm>
          <a:prstGeom prst="rect">
            <a:avLst/>
          </a:prstGeom>
        </p:spPr>
      </p:pic>
      <p:pic>
        <p:nvPicPr>
          <p:cNvPr id="14" name="图片 13"/>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7676537" y="474946"/>
            <a:ext cx="3200401" cy="1603235"/>
          </a:xfrm>
          <a:prstGeom prst="rect">
            <a:avLst/>
          </a:prstGeom>
        </p:spPr>
      </p:pic>
      <p:pic>
        <p:nvPicPr>
          <p:cNvPr id="15" name="图片 14"/>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8781438" y="4429485"/>
            <a:ext cx="2286000" cy="19535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2000">
        <p14:ripple dir="rd"/>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1250"/>
                                        <p:tgtEl>
                                          <p:spTgt spid="9"/>
                                        </p:tgtEl>
                                      </p:cBhvr>
                                    </p:animEffect>
                                  </p:childTnLst>
                                </p:cTn>
                              </p:par>
                              <p:par>
                                <p:cTn id="8" presetID="12" presetClass="entr" presetSubtype="1" fill="hold" nodeType="withEffect">
                                  <p:stCondLst>
                                    <p:cond delay="125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p:tgtEl>
                                          <p:spTgt spid="11"/>
                                        </p:tgtEl>
                                        <p:attrNameLst>
                                          <p:attrName>ppt_y</p:attrName>
                                        </p:attrNameLst>
                                      </p:cBhvr>
                                      <p:tavLst>
                                        <p:tav tm="0">
                                          <p:val>
                                            <p:strVal val="#ppt_y-#ppt_h*1.125000"/>
                                          </p:val>
                                        </p:tav>
                                        <p:tav tm="100000">
                                          <p:val>
                                            <p:strVal val="#ppt_y"/>
                                          </p:val>
                                        </p:tav>
                                      </p:tavLst>
                                    </p:anim>
                                    <p:animEffect transition="in" filter="wipe(down)">
                                      <p:cBhvr>
                                        <p:cTn id="11" dur="1000"/>
                                        <p:tgtEl>
                                          <p:spTgt spid="11"/>
                                        </p:tgtEl>
                                      </p:cBhvr>
                                    </p:animEffect>
                                  </p:childTnLst>
                                </p:cTn>
                              </p:par>
                              <p:par>
                                <p:cTn id="12" presetID="12" presetClass="entr" presetSubtype="4" fill="hold" nodeType="withEffect">
                                  <p:stCondLst>
                                    <p:cond delay="125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p:tgtEl>
                                          <p:spTgt spid="14"/>
                                        </p:tgtEl>
                                        <p:attrNameLst>
                                          <p:attrName>ppt_y</p:attrName>
                                        </p:attrNameLst>
                                      </p:cBhvr>
                                      <p:tavLst>
                                        <p:tav tm="0">
                                          <p:val>
                                            <p:strVal val="#ppt_y+#ppt_h*1.125000"/>
                                          </p:val>
                                        </p:tav>
                                        <p:tav tm="100000">
                                          <p:val>
                                            <p:strVal val="#ppt_y"/>
                                          </p:val>
                                        </p:tav>
                                      </p:tavLst>
                                    </p:anim>
                                    <p:animEffect transition="in" filter="wipe(up)">
                                      <p:cBhvr>
                                        <p:cTn id="15" dur="1000"/>
                                        <p:tgtEl>
                                          <p:spTgt spid="1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5020435" y="1828800"/>
            <a:ext cx="553998" cy="3759869"/>
          </a:xfrm>
          <a:prstGeom prst="rect">
            <a:avLst/>
          </a:prstGeom>
          <a:noFill/>
        </p:spPr>
        <p:txBody>
          <a:bodyPr vert="eaVert"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中国近现代数学名人</a:t>
            </a:r>
          </a:p>
        </p:txBody>
      </p:sp>
      <p:sp>
        <p:nvSpPr>
          <p:cNvPr id="54" name="文本框 53"/>
          <p:cNvSpPr txBox="1"/>
          <p:nvPr/>
        </p:nvSpPr>
        <p:spPr>
          <a:xfrm>
            <a:off x="5835216" y="2459504"/>
            <a:ext cx="2031325" cy="1938992"/>
          </a:xfrm>
          <a:prstGeom prst="rect">
            <a:avLst/>
          </a:prstGeom>
          <a:noFill/>
        </p:spPr>
        <p:txBody>
          <a:bodyPr vert="horz" wrap="square" rtlCol="0">
            <a:spAutoFit/>
          </a:bodyPr>
          <a:lstStyle/>
          <a:p>
            <a:r>
              <a:rPr lang="zh-CN" altLang="en-US" sz="120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贰</a:t>
            </a:r>
          </a:p>
        </p:txBody>
      </p:sp>
      <p:sp>
        <p:nvSpPr>
          <p:cNvPr id="2" name="矩形 1"/>
          <p:cNvSpPr/>
          <p:nvPr/>
        </p:nvSpPr>
        <p:spPr>
          <a:xfrm>
            <a:off x="2837066" y="2146749"/>
            <a:ext cx="1661802" cy="3295908"/>
          </a:xfrm>
          <a:prstGeom prst="rect">
            <a:avLst/>
          </a:prstGeom>
        </p:spPr>
        <p:txBody>
          <a:bodyPr vert="eaVert" wrap="square">
            <a:spAutoFit/>
          </a:bodyPr>
          <a:lstStyle/>
          <a:p>
            <a:pPr>
              <a:lnSpc>
                <a:spcPct val="150000"/>
              </a:lnSpc>
            </a:pPr>
            <a:r>
              <a:rPr lang="zh-CN" altLang="en-US" sz="2135"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中国数学史上一个非常伟大的数学家，在世界数学史上，也占有杰出的地位。</a:t>
            </a:r>
          </a:p>
        </p:txBody>
      </p:sp>
      <p:cxnSp>
        <p:nvCxnSpPr>
          <p:cNvPr id="29" name="直接连接符 28"/>
          <p:cNvCxnSpPr/>
          <p:nvPr/>
        </p:nvCxnSpPr>
        <p:spPr>
          <a:xfrm>
            <a:off x="4759651" y="1994979"/>
            <a:ext cx="0" cy="3295908"/>
          </a:xfrm>
          <a:prstGeom prst="line">
            <a:avLst/>
          </a:prstGeom>
          <a:ln w="6350">
            <a:solidFill>
              <a:srgbClr val="1A4256"/>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7181850" y="835192"/>
            <a:ext cx="4025566" cy="5530516"/>
          </a:xfrm>
          <a:prstGeom prst="rect">
            <a:avLst/>
          </a:prstGeom>
        </p:spPr>
      </p:pic>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266699" y="3295061"/>
            <a:ext cx="3061517" cy="3070647"/>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75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75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000"/>
                                        <p:tgtEl>
                                          <p:spTgt spid="54"/>
                                        </p:tgtEl>
                                      </p:cBhvr>
                                    </p:animEffect>
                                  </p:childTnLst>
                                </p:cTn>
                              </p:par>
                            </p:childTnLst>
                          </p:cTn>
                        </p:par>
                        <p:par>
                          <p:cTn id="15" fill="hold">
                            <p:stCondLst>
                              <p:cond delay="2000"/>
                            </p:stCondLst>
                            <p:childTnLst>
                              <p:par>
                                <p:cTn id="16" presetID="56" presetClass="entr" presetSubtype="0" fill="hold" grpId="0" nodeType="afterEffect">
                                  <p:stCondLst>
                                    <p:cond delay="0"/>
                                  </p:stCondLst>
                                  <p:iterate type="lt">
                                    <p:tmPct val="6000"/>
                                  </p:iterate>
                                  <p:childTnLst>
                                    <p:set>
                                      <p:cBhvr>
                                        <p:cTn id="17" dur="1" fill="hold">
                                          <p:stCondLst>
                                            <p:cond delay="0"/>
                                          </p:stCondLst>
                                        </p:cTn>
                                        <p:tgtEl>
                                          <p:spTgt spid="32"/>
                                        </p:tgtEl>
                                        <p:attrNameLst>
                                          <p:attrName>style.visibility</p:attrName>
                                        </p:attrNameLst>
                                      </p:cBhvr>
                                      <p:to>
                                        <p:strVal val="visible"/>
                                      </p:to>
                                    </p:set>
                                    <p:anim by="(-#ppt_w*2)" calcmode="lin" valueType="num">
                                      <p:cBhvr rctx="PPT">
                                        <p:cTn id="18" dur="500" autoRev="1" fill="hold">
                                          <p:stCondLst>
                                            <p:cond delay="0"/>
                                          </p:stCondLst>
                                        </p:cTn>
                                        <p:tgtEl>
                                          <p:spTgt spid="32"/>
                                        </p:tgtEl>
                                        <p:attrNameLst>
                                          <p:attrName>ppt_w</p:attrName>
                                        </p:attrNameLst>
                                      </p:cBhvr>
                                    </p:anim>
                                    <p:anim by="(#ppt_w*0.50)" calcmode="lin" valueType="num">
                                      <p:cBhvr>
                                        <p:cTn id="19" dur="500" decel="50000" autoRev="1" fill="hold">
                                          <p:stCondLst>
                                            <p:cond delay="0"/>
                                          </p:stCondLst>
                                        </p:cTn>
                                        <p:tgtEl>
                                          <p:spTgt spid="32"/>
                                        </p:tgtEl>
                                        <p:attrNameLst>
                                          <p:attrName>ppt_x</p:attrName>
                                        </p:attrNameLst>
                                      </p:cBhvr>
                                    </p:anim>
                                    <p:anim from="(-#ppt_h/2)" to="(#ppt_y)" calcmode="lin" valueType="num">
                                      <p:cBhvr>
                                        <p:cTn id="20" dur="1000" fill="hold">
                                          <p:stCondLst>
                                            <p:cond delay="0"/>
                                          </p:stCondLst>
                                        </p:cTn>
                                        <p:tgtEl>
                                          <p:spTgt spid="32"/>
                                        </p:tgtEl>
                                        <p:attrNameLst>
                                          <p:attrName>ppt_y</p:attrName>
                                        </p:attrNameLst>
                                      </p:cBhvr>
                                    </p:anim>
                                    <p:animRot by="21600000">
                                      <p:cBhvr>
                                        <p:cTn id="21" dur="1000" fill="hold">
                                          <p:stCondLst>
                                            <p:cond delay="0"/>
                                          </p:stCondLst>
                                        </p:cTn>
                                        <p:tgtEl>
                                          <p:spTgt spid="32"/>
                                        </p:tgtEl>
                                        <p:attrNameLst>
                                          <p:attrName>r</p:attrName>
                                        </p:attrNameLst>
                                      </p:cBhvr>
                                    </p:animRot>
                                  </p:childTnLst>
                                </p:cTn>
                              </p:par>
                            </p:childTnLst>
                          </p:cTn>
                        </p:par>
                        <p:par>
                          <p:cTn id="22" fill="hold">
                            <p:stCondLst>
                              <p:cond delay="3230"/>
                            </p:stCondLst>
                            <p:childTnLst>
                              <p:par>
                                <p:cTn id="23" presetID="22" presetClass="entr" presetSubtype="1"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750"/>
                                        <p:tgtEl>
                                          <p:spTgt spid="29"/>
                                        </p:tgtEl>
                                      </p:cBhvr>
                                    </p:animEffect>
                                  </p:childTnLst>
                                </p:cTn>
                              </p:par>
                              <p:par>
                                <p:cTn id="26" presetID="42" presetClass="entr" presetSubtype="0" fill="hold" grpId="0" nodeType="withEffect">
                                  <p:stCondLst>
                                    <p:cond delay="0"/>
                                  </p:stCondLst>
                                  <p:iterate type="lt">
                                    <p:tmPct val="5000"/>
                                  </p:iterate>
                                  <p:childTnLst>
                                    <p:set>
                                      <p:cBhvr>
                                        <p:cTn id="27" dur="1" fill="hold">
                                          <p:stCondLst>
                                            <p:cond delay="0"/>
                                          </p:stCondLst>
                                        </p:cTn>
                                        <p:tgtEl>
                                          <p:spTgt spid="2"/>
                                        </p:tgtEl>
                                        <p:attrNameLst>
                                          <p:attrName>style.visibility</p:attrName>
                                        </p:attrNameLst>
                                      </p:cBhvr>
                                      <p:to>
                                        <p:strVal val="visible"/>
                                      </p:to>
                                    </p:set>
                                    <p:animEffect transition="in" filter="fade">
                                      <p:cBhvr>
                                        <p:cTn id="28" dur="750"/>
                                        <p:tgtEl>
                                          <p:spTgt spid="2"/>
                                        </p:tgtEl>
                                      </p:cBhvr>
                                    </p:animEffect>
                                    <p:anim calcmode="lin" valueType="num">
                                      <p:cBhvr>
                                        <p:cTn id="29" dur="750" fill="hold"/>
                                        <p:tgtEl>
                                          <p:spTgt spid="2"/>
                                        </p:tgtEl>
                                        <p:attrNameLst>
                                          <p:attrName>ppt_x</p:attrName>
                                        </p:attrNameLst>
                                      </p:cBhvr>
                                      <p:tavLst>
                                        <p:tav tm="0">
                                          <p:val>
                                            <p:strVal val="#ppt_x"/>
                                          </p:val>
                                        </p:tav>
                                        <p:tav tm="100000">
                                          <p:val>
                                            <p:strVal val="#ppt_x"/>
                                          </p:val>
                                        </p:tav>
                                      </p:tavLst>
                                    </p:anim>
                                    <p:anim calcmode="lin" valueType="num">
                                      <p:cBhvr>
                                        <p:cTn id="30"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4"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5"/>
          <p:cNvSpPr txBox="1"/>
          <p:nvPr/>
        </p:nvSpPr>
        <p:spPr>
          <a:xfrm>
            <a:off x="1315062" y="2196498"/>
            <a:ext cx="9550400" cy="3099503"/>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华罗庚（</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1910.11.12—1985.6.12</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 出生于江苏常州金坛区，祖籍江苏丹阳。数学家，中国科学院院士，美国国家科学院外籍院士，第三世界科学院院士，联邦德国巴伐利亚科学院院士。</a:t>
            </a:r>
            <a:endPar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endParaRPr>
          </a:p>
          <a:p>
            <a:pPr marL="285750" indent="-285750">
              <a:lnSpc>
                <a:spcPct val="150000"/>
              </a:lnSpc>
              <a:buFont typeface="Arial" panose="020B0604020202020204" pitchFamily="34" charset="0"/>
              <a:buChar char="•"/>
            </a:pPr>
            <a:endPar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他是中国解析数论、矩阵几何学、典型群、自守函数论与多元复变函数论等多方面研究的创始人和开拓者，并被列为芝加哥科学技术博物馆中当今世界</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88</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位数学伟人之一。</a:t>
            </a:r>
            <a:endPar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endParaRPr>
          </a:p>
          <a:p>
            <a:pPr marL="285750" indent="-285750">
              <a:lnSpc>
                <a:spcPct val="150000"/>
              </a:lnSpc>
              <a:buFont typeface="Arial" panose="020B0604020202020204" pitchFamily="34" charset="0"/>
              <a:buChar char="•"/>
            </a:pPr>
            <a:endPar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在国际上以华氏命名的数学科研成果就有“华氏定理”、“怀依</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华不等式”、“华氏不等式”、“普劳威尔</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加当华定理”、“华氏算子”、“华</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王方法”等。</a:t>
            </a:r>
          </a:p>
        </p:txBody>
      </p:sp>
      <p:sp>
        <p:nvSpPr>
          <p:cNvPr id="10" name="文本框 9"/>
          <p:cNvSpPr txBox="1"/>
          <p:nvPr/>
        </p:nvSpPr>
        <p:spPr>
          <a:xfrm>
            <a:off x="1325249" y="1587118"/>
            <a:ext cx="4057038" cy="492443"/>
          </a:xfrm>
          <a:prstGeom prst="rect">
            <a:avLst/>
          </a:prstGeom>
          <a:noFill/>
        </p:spPr>
        <p:txBody>
          <a:bodyPr wrap="square" rtlCol="0">
            <a:spAutoFit/>
          </a:bodyPr>
          <a:lstStyle/>
          <a:p>
            <a:r>
              <a:rPr lang="zh-CN" altLang="en-US" sz="26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工作到最后一天的华罗庚 </a:t>
            </a:r>
          </a:p>
        </p:txBody>
      </p:sp>
      <p:grpSp>
        <p:nvGrpSpPr>
          <p:cNvPr id="5" name="组合 4"/>
          <p:cNvGrpSpPr/>
          <p:nvPr/>
        </p:nvGrpSpPr>
        <p:grpSpPr>
          <a:xfrm>
            <a:off x="857249" y="735268"/>
            <a:ext cx="4514851" cy="506313"/>
            <a:chOff x="857249" y="735268"/>
            <a:chExt cx="4514851" cy="506313"/>
          </a:xfrm>
        </p:grpSpPr>
        <p:sp>
          <p:nvSpPr>
            <p:cNvPr id="6" name="文本框 5"/>
            <p:cNvSpPr txBox="1"/>
            <p:nvPr/>
          </p:nvSpPr>
          <p:spPr>
            <a:xfrm>
              <a:off x="1315062" y="766125"/>
              <a:ext cx="40570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中国近现代数学名人</a:t>
              </a:r>
            </a:p>
          </p:txBody>
        </p:sp>
        <p:sp>
          <p:nvSpPr>
            <p:cNvPr id="9" name="文本框 8"/>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贰</a:t>
              </a:r>
            </a:p>
          </p:txBody>
        </p:sp>
      </p:grpSp>
      <p:sp>
        <p:nvSpPr>
          <p:cNvPr id="4" name="矩形 3"/>
          <p:cNvSpPr/>
          <p:nvPr/>
        </p:nvSpPr>
        <p:spPr>
          <a:xfrm>
            <a:off x="1303586" y="3110678"/>
            <a:ext cx="9550400" cy="72000"/>
          </a:xfrm>
          <a:prstGeom prst="rect">
            <a:avLst/>
          </a:prstGeom>
          <a:pattFill prst="ltUpDiag">
            <a:fgClr>
              <a:schemeClr val="accent1"/>
            </a:fgClr>
            <a:bgClr>
              <a:schemeClr val="bg1"/>
            </a:bgClr>
          </a:pattFill>
          <a:ln>
            <a:solidFill>
              <a:srgbClr val="698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303586" y="4235718"/>
            <a:ext cx="9550400" cy="72000"/>
          </a:xfrm>
          <a:prstGeom prst="rect">
            <a:avLst/>
          </a:prstGeom>
          <a:pattFill prst="ltUpDiag">
            <a:fgClr>
              <a:schemeClr val="accent1"/>
            </a:fgClr>
            <a:bgClr>
              <a:schemeClr val="bg1"/>
            </a:bgClr>
          </a:pattFill>
          <a:ln>
            <a:solidFill>
              <a:srgbClr val="698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8172450" y="4605264"/>
            <a:ext cx="3314700" cy="1833517"/>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750"/>
                                        <p:tgtEl>
                                          <p:spTgt spid="4"/>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4"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5"/>
          <p:cNvSpPr txBox="1"/>
          <p:nvPr/>
        </p:nvSpPr>
        <p:spPr>
          <a:xfrm>
            <a:off x="3071664" y="1918494"/>
            <a:ext cx="6601122" cy="3584571"/>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nSpc>
                <a:spcPct val="20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华罗庚出生于江苏省金坛县一个小商人家庭，从小喜欢数学，而且非常聪明。一天老师出了一道数学题：“今有物不知其数，三三数之剩二，五五数之剩三，七七数之剩二，问物几何</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?”“23!”</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老师的话音刚落，华罗庚的答案就脱口而出，老师连连点头称赞他的运算能力。可惜因为家庭经济困难，他不得不退学去当店员，一边工作，一边自学。</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18</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岁时，他又染上伤寒病，与死神搏斗半年，虽然活了下来，但却留下终身残疾</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右腿瘸了。</a:t>
            </a:r>
          </a:p>
        </p:txBody>
      </p:sp>
      <p:grpSp>
        <p:nvGrpSpPr>
          <p:cNvPr id="7" name="组合 6"/>
          <p:cNvGrpSpPr/>
          <p:nvPr/>
        </p:nvGrpSpPr>
        <p:grpSpPr>
          <a:xfrm>
            <a:off x="857249" y="735268"/>
            <a:ext cx="4514851" cy="506313"/>
            <a:chOff x="857249" y="735268"/>
            <a:chExt cx="4514851" cy="506313"/>
          </a:xfrm>
        </p:grpSpPr>
        <p:sp>
          <p:nvSpPr>
            <p:cNvPr id="8" name="文本框 7"/>
            <p:cNvSpPr txBox="1"/>
            <p:nvPr/>
          </p:nvSpPr>
          <p:spPr>
            <a:xfrm>
              <a:off x="1315062" y="766125"/>
              <a:ext cx="40570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中国近现代数学名人</a:t>
              </a:r>
            </a:p>
          </p:txBody>
        </p:sp>
        <p:sp>
          <p:nvSpPr>
            <p:cNvPr id="9" name="文本框 8"/>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贰</a:t>
              </a:r>
            </a:p>
          </p:txBody>
        </p:sp>
      </p:grpSp>
      <p:grpSp>
        <p:nvGrpSpPr>
          <p:cNvPr id="15" name="组合 14"/>
          <p:cNvGrpSpPr/>
          <p:nvPr/>
        </p:nvGrpSpPr>
        <p:grpSpPr>
          <a:xfrm>
            <a:off x="247650" y="1745069"/>
            <a:ext cx="9639300" cy="4377663"/>
            <a:chOff x="1638300" y="1790700"/>
            <a:chExt cx="9639300" cy="4377663"/>
          </a:xfrm>
        </p:grpSpPr>
        <p:sp>
          <p:nvSpPr>
            <p:cNvPr id="11" name="矩形 10"/>
            <p:cNvSpPr/>
            <p:nvPr/>
          </p:nvSpPr>
          <p:spPr>
            <a:xfrm>
              <a:off x="4248150" y="1790700"/>
              <a:ext cx="7029450" cy="3943350"/>
            </a:xfrm>
            <a:prstGeom prst="rect">
              <a:avLst/>
            </a:prstGeom>
            <a:noFill/>
            <a:ln w="28575">
              <a:solidFill>
                <a:srgbClr val="698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48422" y="2014528"/>
              <a:ext cx="7029450" cy="3943350"/>
            </a:xfrm>
            <a:prstGeom prst="rect">
              <a:avLst/>
            </a:prstGeom>
            <a:noFill/>
            <a:ln w="28575">
              <a:gradFill>
                <a:gsLst>
                  <a:gs pos="0">
                    <a:srgbClr val="69828E">
                      <a:alpha val="0"/>
                    </a:srgbClr>
                  </a:gs>
                  <a:gs pos="100000">
                    <a:srgbClr val="69828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8300" y="2434563"/>
              <a:ext cx="3733800" cy="3733800"/>
            </a:xfrm>
            <a:prstGeom prst="rect">
              <a:avLst/>
            </a:prstGeom>
          </p:spPr>
        </p:pic>
      </p:grpSp>
      <p:pic>
        <p:nvPicPr>
          <p:cNvPr id="19" name="图片 18"/>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8991600" y="0"/>
            <a:ext cx="3200400" cy="4133850"/>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000"/>
                                        <p:tgtEl>
                                          <p:spTgt spid="15"/>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5"/>
          <p:cNvSpPr txBox="1"/>
          <p:nvPr/>
        </p:nvSpPr>
        <p:spPr>
          <a:xfrm>
            <a:off x="4425513" y="2097750"/>
            <a:ext cx="6852088" cy="3829510"/>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342900" indent="-342900" algn="just">
              <a:lnSpc>
                <a:spcPct val="150000"/>
              </a:lnSpc>
              <a:buFont typeface="Arial" panose="020B0604020202020204" pitchFamily="34" charset="0"/>
              <a:buChar char="•"/>
            </a:pP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是中国现代数学家。</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1933</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年</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5</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月</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22</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日生于福建省福州市。由于他对塔里问题的一个结果作了改进，受到华罗庚的  重视，被调到中国科学院数学研究所工作，先任实习研究员、助理研究员，再越级提升为研究员，并当选为中国科学院数学物理学部委员。</a:t>
            </a:r>
            <a:endPar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 陈景润是世界著名解析数论学家之一，他在</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50</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年代即对高斯圆内格点问题、球内格点问题、塔里问题与华林问题的以往结果，作出了重要改进。</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60</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年代后，他又对筛法及其有关重要问题，进行广泛深入的研究。</a:t>
            </a:r>
          </a:p>
        </p:txBody>
      </p:sp>
      <p:sp>
        <p:nvSpPr>
          <p:cNvPr id="10" name="文本框 9"/>
          <p:cNvSpPr txBox="1"/>
          <p:nvPr/>
        </p:nvSpPr>
        <p:spPr>
          <a:xfrm>
            <a:off x="4337191" y="1574530"/>
            <a:ext cx="5079718" cy="523220"/>
          </a:xfrm>
          <a:prstGeom prst="rect">
            <a:avLst/>
          </a:prstGeom>
          <a:noFill/>
        </p:spPr>
        <p:txBody>
          <a:bodyPr wrap="square" rtlCol="0">
            <a:spAutoFit/>
          </a:bodyPr>
          <a:lstStyle/>
          <a:p>
            <a:r>
              <a:rPr lang="zh-CN" altLang="en-US"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 陈景润（</a:t>
            </a:r>
            <a:r>
              <a:rPr lang="en-US" altLang="zh-CN"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1933</a:t>
            </a:r>
            <a:r>
              <a:rPr lang="zh-CN" altLang="en-US"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a:t>
            </a:r>
            <a:r>
              <a:rPr lang="en-US" altLang="zh-CN"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5</a:t>
            </a:r>
            <a:r>
              <a:rPr lang="zh-CN" altLang="en-US"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a:t>
            </a:r>
            <a:r>
              <a:rPr lang="en-US" altLang="zh-CN"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1996</a:t>
            </a:r>
            <a:r>
              <a:rPr lang="zh-CN" altLang="en-US"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a:t>
            </a:r>
            <a:r>
              <a:rPr lang="en-US" altLang="zh-CN"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3</a:t>
            </a:r>
            <a:r>
              <a:rPr lang="zh-CN" altLang="en-US"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a:t>
            </a:r>
          </a:p>
        </p:txBody>
      </p:sp>
      <p:grpSp>
        <p:nvGrpSpPr>
          <p:cNvPr id="11" name="组合 10"/>
          <p:cNvGrpSpPr/>
          <p:nvPr/>
        </p:nvGrpSpPr>
        <p:grpSpPr>
          <a:xfrm>
            <a:off x="857249" y="735268"/>
            <a:ext cx="4514851" cy="506313"/>
            <a:chOff x="857249" y="735268"/>
            <a:chExt cx="4514851" cy="506313"/>
          </a:xfrm>
        </p:grpSpPr>
        <p:sp>
          <p:nvSpPr>
            <p:cNvPr id="12" name="文本框 11"/>
            <p:cNvSpPr txBox="1"/>
            <p:nvPr/>
          </p:nvSpPr>
          <p:spPr>
            <a:xfrm>
              <a:off x="1315062" y="766125"/>
              <a:ext cx="40570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中国近现代数学名人</a:t>
              </a:r>
            </a:p>
          </p:txBody>
        </p:sp>
        <p:sp>
          <p:nvSpPr>
            <p:cNvPr id="13" name="文本框 12"/>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贰</a:t>
              </a:r>
            </a:p>
          </p:txBody>
        </p:sp>
      </p:gr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80688" y="1836140"/>
            <a:ext cx="4588806" cy="4588806"/>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5020435" y="1928175"/>
            <a:ext cx="553998" cy="3565244"/>
          </a:xfrm>
          <a:prstGeom prst="rect">
            <a:avLst/>
          </a:prstGeom>
          <a:noFill/>
        </p:spPr>
        <p:txBody>
          <a:bodyPr vert="eaVert"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国外著名数学名人</a:t>
            </a:r>
          </a:p>
        </p:txBody>
      </p:sp>
      <p:sp>
        <p:nvSpPr>
          <p:cNvPr id="54" name="文本框 53"/>
          <p:cNvSpPr txBox="1"/>
          <p:nvPr/>
        </p:nvSpPr>
        <p:spPr>
          <a:xfrm>
            <a:off x="5835216" y="2459504"/>
            <a:ext cx="2031325" cy="1938992"/>
          </a:xfrm>
          <a:prstGeom prst="rect">
            <a:avLst/>
          </a:prstGeom>
          <a:noFill/>
        </p:spPr>
        <p:txBody>
          <a:bodyPr vert="horz" wrap="square" rtlCol="0">
            <a:spAutoFit/>
          </a:bodyPr>
          <a:lstStyle/>
          <a:p>
            <a:r>
              <a:rPr lang="zh-CN" altLang="en-US" sz="120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叁</a:t>
            </a:r>
          </a:p>
        </p:txBody>
      </p:sp>
      <p:sp>
        <p:nvSpPr>
          <p:cNvPr id="2" name="矩形 1"/>
          <p:cNvSpPr/>
          <p:nvPr/>
        </p:nvSpPr>
        <p:spPr>
          <a:xfrm>
            <a:off x="2837066" y="2146749"/>
            <a:ext cx="1661802" cy="3295908"/>
          </a:xfrm>
          <a:prstGeom prst="rect">
            <a:avLst/>
          </a:prstGeom>
        </p:spPr>
        <p:txBody>
          <a:bodyPr vert="eaVert" wrap="square">
            <a:spAutoFit/>
          </a:bodyPr>
          <a:lstStyle/>
          <a:p>
            <a:pPr>
              <a:lnSpc>
                <a:spcPct val="150000"/>
              </a:lnSpc>
            </a:pPr>
            <a:r>
              <a:rPr lang="zh-CN" altLang="en-US" sz="2135"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中国数学史上一个非常伟大的数学家，在世界数学史上，也占有杰出的地位。</a:t>
            </a:r>
          </a:p>
        </p:txBody>
      </p:sp>
      <p:cxnSp>
        <p:nvCxnSpPr>
          <p:cNvPr id="29" name="直接连接符 28"/>
          <p:cNvCxnSpPr/>
          <p:nvPr/>
        </p:nvCxnSpPr>
        <p:spPr>
          <a:xfrm>
            <a:off x="4759651" y="1994979"/>
            <a:ext cx="0" cy="3295908"/>
          </a:xfrm>
          <a:prstGeom prst="line">
            <a:avLst/>
          </a:prstGeom>
          <a:ln w="6350">
            <a:solidFill>
              <a:srgbClr val="1A4256"/>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7181850" y="835192"/>
            <a:ext cx="4025566" cy="5530516"/>
          </a:xfrm>
          <a:prstGeom prst="rect">
            <a:avLst/>
          </a:prstGeom>
        </p:spPr>
      </p:pic>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266699" y="3295061"/>
            <a:ext cx="3061517" cy="3070647"/>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75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75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000"/>
                                        <p:tgtEl>
                                          <p:spTgt spid="54"/>
                                        </p:tgtEl>
                                      </p:cBhvr>
                                    </p:animEffect>
                                  </p:childTnLst>
                                </p:cTn>
                              </p:par>
                            </p:childTnLst>
                          </p:cTn>
                        </p:par>
                        <p:par>
                          <p:cTn id="15" fill="hold">
                            <p:stCondLst>
                              <p:cond delay="2000"/>
                            </p:stCondLst>
                            <p:childTnLst>
                              <p:par>
                                <p:cTn id="16" presetID="56" presetClass="entr" presetSubtype="0" fill="hold" grpId="0" nodeType="afterEffect">
                                  <p:stCondLst>
                                    <p:cond delay="0"/>
                                  </p:stCondLst>
                                  <p:iterate type="lt">
                                    <p:tmPct val="6000"/>
                                  </p:iterate>
                                  <p:childTnLst>
                                    <p:set>
                                      <p:cBhvr>
                                        <p:cTn id="17" dur="1" fill="hold">
                                          <p:stCondLst>
                                            <p:cond delay="0"/>
                                          </p:stCondLst>
                                        </p:cTn>
                                        <p:tgtEl>
                                          <p:spTgt spid="32"/>
                                        </p:tgtEl>
                                        <p:attrNameLst>
                                          <p:attrName>style.visibility</p:attrName>
                                        </p:attrNameLst>
                                      </p:cBhvr>
                                      <p:to>
                                        <p:strVal val="visible"/>
                                      </p:to>
                                    </p:set>
                                    <p:anim by="(-#ppt_w*2)" calcmode="lin" valueType="num">
                                      <p:cBhvr rctx="PPT">
                                        <p:cTn id="18" dur="500" autoRev="1" fill="hold">
                                          <p:stCondLst>
                                            <p:cond delay="0"/>
                                          </p:stCondLst>
                                        </p:cTn>
                                        <p:tgtEl>
                                          <p:spTgt spid="32"/>
                                        </p:tgtEl>
                                        <p:attrNameLst>
                                          <p:attrName>ppt_w</p:attrName>
                                        </p:attrNameLst>
                                      </p:cBhvr>
                                    </p:anim>
                                    <p:anim by="(#ppt_w*0.50)" calcmode="lin" valueType="num">
                                      <p:cBhvr>
                                        <p:cTn id="19" dur="500" decel="50000" autoRev="1" fill="hold">
                                          <p:stCondLst>
                                            <p:cond delay="0"/>
                                          </p:stCondLst>
                                        </p:cTn>
                                        <p:tgtEl>
                                          <p:spTgt spid="32"/>
                                        </p:tgtEl>
                                        <p:attrNameLst>
                                          <p:attrName>ppt_x</p:attrName>
                                        </p:attrNameLst>
                                      </p:cBhvr>
                                    </p:anim>
                                    <p:anim from="(-#ppt_h/2)" to="(#ppt_y)" calcmode="lin" valueType="num">
                                      <p:cBhvr>
                                        <p:cTn id="20" dur="1000" fill="hold">
                                          <p:stCondLst>
                                            <p:cond delay="0"/>
                                          </p:stCondLst>
                                        </p:cTn>
                                        <p:tgtEl>
                                          <p:spTgt spid="32"/>
                                        </p:tgtEl>
                                        <p:attrNameLst>
                                          <p:attrName>ppt_y</p:attrName>
                                        </p:attrNameLst>
                                      </p:cBhvr>
                                    </p:anim>
                                    <p:animRot by="21600000">
                                      <p:cBhvr>
                                        <p:cTn id="21" dur="1000" fill="hold">
                                          <p:stCondLst>
                                            <p:cond delay="0"/>
                                          </p:stCondLst>
                                        </p:cTn>
                                        <p:tgtEl>
                                          <p:spTgt spid="32"/>
                                        </p:tgtEl>
                                        <p:attrNameLst>
                                          <p:attrName>r</p:attrName>
                                        </p:attrNameLst>
                                      </p:cBhvr>
                                    </p:animRot>
                                  </p:childTnLst>
                                </p:cTn>
                              </p:par>
                            </p:childTnLst>
                          </p:cTn>
                        </p:par>
                        <p:par>
                          <p:cTn id="22" fill="hold">
                            <p:stCondLst>
                              <p:cond delay="3170"/>
                            </p:stCondLst>
                            <p:childTnLst>
                              <p:par>
                                <p:cTn id="23" presetID="22" presetClass="entr" presetSubtype="1"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750"/>
                                        <p:tgtEl>
                                          <p:spTgt spid="29"/>
                                        </p:tgtEl>
                                      </p:cBhvr>
                                    </p:animEffect>
                                  </p:childTnLst>
                                </p:cTn>
                              </p:par>
                              <p:par>
                                <p:cTn id="26" presetID="42" presetClass="entr" presetSubtype="0" fill="hold" grpId="0" nodeType="withEffect">
                                  <p:stCondLst>
                                    <p:cond delay="0"/>
                                  </p:stCondLst>
                                  <p:iterate type="lt">
                                    <p:tmPct val="5000"/>
                                  </p:iterate>
                                  <p:childTnLst>
                                    <p:set>
                                      <p:cBhvr>
                                        <p:cTn id="27" dur="1" fill="hold">
                                          <p:stCondLst>
                                            <p:cond delay="0"/>
                                          </p:stCondLst>
                                        </p:cTn>
                                        <p:tgtEl>
                                          <p:spTgt spid="2"/>
                                        </p:tgtEl>
                                        <p:attrNameLst>
                                          <p:attrName>style.visibility</p:attrName>
                                        </p:attrNameLst>
                                      </p:cBhvr>
                                      <p:to>
                                        <p:strVal val="visible"/>
                                      </p:to>
                                    </p:set>
                                    <p:animEffect transition="in" filter="fade">
                                      <p:cBhvr>
                                        <p:cTn id="28" dur="750"/>
                                        <p:tgtEl>
                                          <p:spTgt spid="2"/>
                                        </p:tgtEl>
                                      </p:cBhvr>
                                    </p:animEffect>
                                    <p:anim calcmode="lin" valueType="num">
                                      <p:cBhvr>
                                        <p:cTn id="29" dur="750" fill="hold"/>
                                        <p:tgtEl>
                                          <p:spTgt spid="2"/>
                                        </p:tgtEl>
                                        <p:attrNameLst>
                                          <p:attrName>ppt_x</p:attrName>
                                        </p:attrNameLst>
                                      </p:cBhvr>
                                      <p:tavLst>
                                        <p:tav tm="0">
                                          <p:val>
                                            <p:strVal val="#ppt_x"/>
                                          </p:val>
                                        </p:tav>
                                        <p:tav tm="100000">
                                          <p:val>
                                            <p:strVal val="#ppt_x"/>
                                          </p:val>
                                        </p:tav>
                                      </p:tavLst>
                                    </p:anim>
                                    <p:anim calcmode="lin" valueType="num">
                                      <p:cBhvr>
                                        <p:cTn id="30"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4"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5"/>
          <p:cNvSpPr txBox="1"/>
          <p:nvPr/>
        </p:nvSpPr>
        <p:spPr>
          <a:xfrm>
            <a:off x="1635516" y="3105172"/>
            <a:ext cx="9600588" cy="1198598"/>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50000"/>
              </a:lnSpc>
            </a:pP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他一生发表论文</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240</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多篇，著作</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14</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本。他的主要著作有</a:t>
            </a:r>
            <a:endPar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endParaRPr>
          </a:p>
          <a:p>
            <a:pPr algn="just">
              <a:lnSpc>
                <a:spcPct val="150000"/>
              </a:lnSpc>
            </a:pP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控制论</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》(1948)</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维纳选集</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》(1964)</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和</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维纳数学论文集</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》(1980)</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。维纳还有两本自传</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昔日神童</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和</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我是一个数学家</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p>
        </p:txBody>
      </p:sp>
      <p:sp>
        <p:nvSpPr>
          <p:cNvPr id="10" name="文本框 9"/>
          <p:cNvSpPr txBox="1"/>
          <p:nvPr/>
        </p:nvSpPr>
        <p:spPr>
          <a:xfrm>
            <a:off x="1586616" y="1413336"/>
            <a:ext cx="3366841" cy="523220"/>
          </a:xfrm>
          <a:prstGeom prst="rect">
            <a:avLst/>
          </a:prstGeom>
          <a:noFill/>
        </p:spPr>
        <p:txBody>
          <a:bodyPr wrap="square" rtlCol="0">
            <a:spAutoFit/>
          </a:bodyPr>
          <a:lstStyle/>
          <a:p>
            <a:pPr algn="dist"/>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数学神童维纳</a:t>
            </a:r>
          </a:p>
        </p:txBody>
      </p:sp>
      <p:grpSp>
        <p:nvGrpSpPr>
          <p:cNvPr id="11" name="组合 10"/>
          <p:cNvGrpSpPr/>
          <p:nvPr/>
        </p:nvGrpSpPr>
        <p:grpSpPr>
          <a:xfrm>
            <a:off x="857249" y="735268"/>
            <a:ext cx="4514851" cy="506313"/>
            <a:chOff x="857249" y="735268"/>
            <a:chExt cx="4514851" cy="506313"/>
          </a:xfrm>
        </p:grpSpPr>
        <p:sp>
          <p:nvSpPr>
            <p:cNvPr id="12" name="文本框 11"/>
            <p:cNvSpPr txBox="1"/>
            <p:nvPr/>
          </p:nvSpPr>
          <p:spPr>
            <a:xfrm>
              <a:off x="1315062" y="766125"/>
              <a:ext cx="40570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国外著名数学名人</a:t>
              </a:r>
            </a:p>
          </p:txBody>
        </p:sp>
        <p:sp>
          <p:nvSpPr>
            <p:cNvPr id="13" name="文本框 12"/>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叁</a:t>
              </a:r>
            </a:p>
          </p:txBody>
        </p:sp>
      </p:grpSp>
      <p:sp>
        <p:nvSpPr>
          <p:cNvPr id="14" name="TextBox 15"/>
          <p:cNvSpPr txBox="1"/>
          <p:nvPr/>
        </p:nvSpPr>
        <p:spPr>
          <a:xfrm>
            <a:off x="1635516" y="4508636"/>
            <a:ext cx="9639302" cy="1614096"/>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50000"/>
              </a:lnSpc>
            </a:pP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“我今年岁数的立方是个四位数，岁数的四次方是个六位数，这两个数，刚好把十个数字</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0</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2</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3</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4</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5</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6</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7</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8</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9</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全都用上了，不重不漏。这意味着全体数字都向我俯首称臣，预祝我将来在数学领域里一定能干出一番惊天动地的大事业。”维纳此言一出，四座皆惊，大家都被他的这道妙题深深地吸引住了。  整个会场上的人，都在议论他的年龄问题。</a:t>
            </a:r>
          </a:p>
        </p:txBody>
      </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1964" y="327287"/>
            <a:ext cx="2222769" cy="1905000"/>
          </a:xfrm>
          <a:prstGeom prst="rect">
            <a:avLst/>
          </a:prstGeom>
        </p:spPr>
      </p:pic>
      <p:sp>
        <p:nvSpPr>
          <p:cNvPr id="15" name="文本框 14"/>
          <p:cNvSpPr txBox="1"/>
          <p:nvPr/>
        </p:nvSpPr>
        <p:spPr>
          <a:xfrm>
            <a:off x="826069" y="1915640"/>
            <a:ext cx="742950" cy="523220"/>
          </a:xfrm>
          <a:prstGeom prst="rect">
            <a:avLst/>
          </a:prstGeom>
          <a:noFill/>
        </p:spPr>
        <p:txBody>
          <a:bodyPr wrap="square" rtlCol="0">
            <a:spAutoFit/>
          </a:bodyPr>
          <a:lstStyle/>
          <a:p>
            <a:pPr algn="ctr"/>
            <a:r>
              <a:rPr lang="en-US" altLang="zh-CN" sz="2800" b="1" i="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01</a:t>
            </a:r>
            <a:endParaRPr lang="zh-CN" altLang="en-US" sz="2800" b="1" i="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endParaRPr>
          </a:p>
        </p:txBody>
      </p:sp>
      <p:sp>
        <p:nvSpPr>
          <p:cNvPr id="16" name="文本框 15"/>
          <p:cNvSpPr txBox="1"/>
          <p:nvPr/>
        </p:nvSpPr>
        <p:spPr>
          <a:xfrm>
            <a:off x="796041" y="3160437"/>
            <a:ext cx="742950" cy="523220"/>
          </a:xfrm>
          <a:prstGeom prst="rect">
            <a:avLst/>
          </a:prstGeom>
          <a:noFill/>
        </p:spPr>
        <p:txBody>
          <a:bodyPr wrap="square" rtlCol="0">
            <a:spAutoFit/>
          </a:bodyPr>
          <a:lstStyle/>
          <a:p>
            <a:pPr algn="ctr"/>
            <a:r>
              <a:rPr lang="en-US" altLang="zh-CN" sz="2800" b="1" i="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02</a:t>
            </a:r>
            <a:endParaRPr lang="zh-CN" altLang="en-US" sz="2800" b="1" i="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endParaRPr>
          </a:p>
        </p:txBody>
      </p:sp>
      <p:sp>
        <p:nvSpPr>
          <p:cNvPr id="17" name="文本框 16"/>
          <p:cNvSpPr txBox="1"/>
          <p:nvPr/>
        </p:nvSpPr>
        <p:spPr>
          <a:xfrm>
            <a:off x="797493" y="4470697"/>
            <a:ext cx="742950" cy="523220"/>
          </a:xfrm>
          <a:prstGeom prst="rect">
            <a:avLst/>
          </a:prstGeom>
          <a:noFill/>
        </p:spPr>
        <p:txBody>
          <a:bodyPr wrap="square" rtlCol="0">
            <a:spAutoFit/>
          </a:bodyPr>
          <a:lstStyle/>
          <a:p>
            <a:pPr algn="ctr"/>
            <a:r>
              <a:rPr lang="en-US" altLang="zh-CN" sz="2800" b="1" i="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03</a:t>
            </a:r>
            <a:endParaRPr lang="zh-CN" altLang="en-US" sz="2800" b="1" i="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endParaRPr>
          </a:p>
        </p:txBody>
      </p:sp>
      <p:sp>
        <p:nvSpPr>
          <p:cNvPr id="18" name="TextBox 15"/>
          <p:cNvSpPr txBox="1"/>
          <p:nvPr/>
        </p:nvSpPr>
        <p:spPr>
          <a:xfrm>
            <a:off x="1635516" y="1906574"/>
            <a:ext cx="9600588" cy="1198598"/>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50000"/>
              </a:lnSpc>
            </a:pP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诺伯特</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维纳（</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Norbert Wiener</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1894</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年</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11</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月</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26</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日</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—1964</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年</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3</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月</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18</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日），美国应用数学家，控制论的创始人，在电子工程方面贡献良多。他是随机过程和噪声过程的先驱，又提出了“控制论”的一词。</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1000" fill="hold"/>
                                        <p:tgtEl>
                                          <p:spTgt spid="15"/>
                                        </p:tgtEl>
                                        <p:attrNameLst>
                                          <p:attrName>ppt_w</p:attrName>
                                        </p:attrNameLst>
                                      </p:cBhvr>
                                      <p:tavLst>
                                        <p:tav tm="0">
                                          <p:val>
                                            <p:fltVal val="0"/>
                                          </p:val>
                                        </p:tav>
                                        <p:tav tm="100000">
                                          <p:val>
                                            <p:strVal val="#ppt_w"/>
                                          </p:val>
                                        </p:tav>
                                      </p:tavLst>
                                    </p:anim>
                                    <p:anim calcmode="lin" valueType="num">
                                      <p:cBhvr>
                                        <p:cTn id="12" dur="1000" fill="hold"/>
                                        <p:tgtEl>
                                          <p:spTgt spid="15"/>
                                        </p:tgtEl>
                                        <p:attrNameLst>
                                          <p:attrName>ppt_h</p:attrName>
                                        </p:attrNameLst>
                                      </p:cBhvr>
                                      <p:tavLst>
                                        <p:tav tm="0">
                                          <p:val>
                                            <p:fltVal val="0"/>
                                          </p:val>
                                        </p:tav>
                                        <p:tav tm="100000">
                                          <p:val>
                                            <p:strVal val="#ppt_h"/>
                                          </p:val>
                                        </p:tav>
                                      </p:tavLst>
                                    </p:anim>
                                    <p:animEffect transition="in" filter="fade">
                                      <p:cBhvr>
                                        <p:cTn id="13" dur="1000"/>
                                        <p:tgtEl>
                                          <p:spTgt spid="15"/>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1000" fill="hold"/>
                                        <p:tgtEl>
                                          <p:spTgt spid="14"/>
                                        </p:tgtEl>
                                        <p:attrNameLst>
                                          <p:attrName>ppt_x</p:attrName>
                                        </p:attrNameLst>
                                      </p:cBhvr>
                                      <p:tavLst>
                                        <p:tav tm="0">
                                          <p:val>
                                            <p:strVal val="1+#ppt_w/2"/>
                                          </p:val>
                                        </p:tav>
                                        <p:tav tm="100000">
                                          <p:val>
                                            <p:strVal val="#ppt_x"/>
                                          </p:val>
                                        </p:tav>
                                      </p:tavLst>
                                    </p:anim>
                                    <p:anim calcmode="lin" valueType="num">
                                      <p:cBhvr additive="base">
                                        <p:cTn id="17" dur="10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1000" fill="hold"/>
                                        <p:tgtEl>
                                          <p:spTgt spid="16"/>
                                        </p:tgtEl>
                                        <p:attrNameLst>
                                          <p:attrName>ppt_w</p:attrName>
                                        </p:attrNameLst>
                                      </p:cBhvr>
                                      <p:tavLst>
                                        <p:tav tm="0">
                                          <p:val>
                                            <p:fltVal val="0"/>
                                          </p:val>
                                        </p:tav>
                                        <p:tav tm="100000">
                                          <p:val>
                                            <p:strVal val="#ppt_w"/>
                                          </p:val>
                                        </p:tav>
                                      </p:tavLst>
                                    </p:anim>
                                    <p:anim calcmode="lin" valueType="num">
                                      <p:cBhvr>
                                        <p:cTn id="22" dur="1000" fill="hold"/>
                                        <p:tgtEl>
                                          <p:spTgt spid="16"/>
                                        </p:tgtEl>
                                        <p:attrNameLst>
                                          <p:attrName>ppt_h</p:attrName>
                                        </p:attrNameLst>
                                      </p:cBhvr>
                                      <p:tavLst>
                                        <p:tav tm="0">
                                          <p:val>
                                            <p:fltVal val="0"/>
                                          </p:val>
                                        </p:tav>
                                        <p:tav tm="100000">
                                          <p:val>
                                            <p:strVal val="#ppt_h"/>
                                          </p:val>
                                        </p:tav>
                                      </p:tavLst>
                                    </p:anim>
                                    <p:animEffect transition="in" filter="fade">
                                      <p:cBhvr>
                                        <p:cTn id="23" dur="1000"/>
                                        <p:tgtEl>
                                          <p:spTgt spid="16"/>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1000" fill="hold"/>
                                        <p:tgtEl>
                                          <p:spTgt spid="18"/>
                                        </p:tgtEl>
                                        <p:attrNameLst>
                                          <p:attrName>ppt_x</p:attrName>
                                        </p:attrNameLst>
                                      </p:cBhvr>
                                      <p:tavLst>
                                        <p:tav tm="0">
                                          <p:val>
                                            <p:strVal val="1+#ppt_w/2"/>
                                          </p:val>
                                        </p:tav>
                                        <p:tav tm="100000">
                                          <p:val>
                                            <p:strVal val="#ppt_x"/>
                                          </p:val>
                                        </p:tav>
                                      </p:tavLst>
                                    </p:anim>
                                    <p:anim calcmode="lin" valueType="num">
                                      <p:cBhvr additive="base">
                                        <p:cTn id="27" dur="1000" fill="hold"/>
                                        <p:tgtEl>
                                          <p:spTgt spid="18"/>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Effect transition="in" filter="fade">
                                      <p:cBhvr>
                                        <p:cTn id="33" dur="1000"/>
                                        <p:tgtEl>
                                          <p:spTgt spid="17"/>
                                        </p:tgtEl>
                                      </p:cBhvr>
                                    </p:animEffect>
                                  </p:childTnLst>
                                </p:cTn>
                              </p:par>
                              <p:par>
                                <p:cTn id="34" presetID="2" presetClass="entr" presetSubtype="2"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1000" fill="hold"/>
                                        <p:tgtEl>
                                          <p:spTgt spid="8"/>
                                        </p:tgtEl>
                                        <p:attrNameLst>
                                          <p:attrName>ppt_x</p:attrName>
                                        </p:attrNameLst>
                                      </p:cBhvr>
                                      <p:tavLst>
                                        <p:tav tm="0">
                                          <p:val>
                                            <p:strVal val="1+#ppt_w/2"/>
                                          </p:val>
                                        </p:tav>
                                        <p:tav tm="100000">
                                          <p:val>
                                            <p:strVal val="#ppt_x"/>
                                          </p:val>
                                        </p:tav>
                                      </p:tavLst>
                                    </p:anim>
                                    <p:anim calcmode="lin" valueType="num">
                                      <p:cBhvr additive="base">
                                        <p:cTn id="37" dur="1000" fill="hold"/>
                                        <p:tgtEl>
                                          <p:spTgt spid="8"/>
                                        </p:tgtEl>
                                        <p:attrNameLst>
                                          <p:attrName>ppt_y</p:attrName>
                                        </p:attrNameLst>
                                      </p:cBhvr>
                                      <p:tavLst>
                                        <p:tav tm="0">
                                          <p:val>
                                            <p:strVal val="#ppt_y"/>
                                          </p:val>
                                        </p:tav>
                                        <p:tav tm="100000">
                                          <p:val>
                                            <p:strVal val="#ppt_y"/>
                                          </p:val>
                                        </p:tav>
                                      </p:tavLst>
                                    </p:anim>
                                  </p:childTnLst>
                                </p:cTn>
                              </p:par>
                            </p:childTnLst>
                          </p:cTn>
                        </p:par>
                        <p:par>
                          <p:cTn id="38" fill="hold">
                            <p:stCondLst>
                              <p:cond delay="4000"/>
                            </p:stCondLst>
                            <p:childTnLst>
                              <p:par>
                                <p:cTn id="39" presetID="2" presetClass="entr" presetSubtype="2"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1000" fill="hold"/>
                                        <p:tgtEl>
                                          <p:spTgt spid="3"/>
                                        </p:tgtEl>
                                        <p:attrNameLst>
                                          <p:attrName>ppt_x</p:attrName>
                                        </p:attrNameLst>
                                      </p:cBhvr>
                                      <p:tavLst>
                                        <p:tav tm="0">
                                          <p:val>
                                            <p:strVal val="1+#ppt_w/2"/>
                                          </p:val>
                                        </p:tav>
                                        <p:tav tm="100000">
                                          <p:val>
                                            <p:strVal val="#ppt_x"/>
                                          </p:val>
                                        </p:tav>
                                      </p:tavLst>
                                    </p:anim>
                                    <p:anim calcmode="lin" valueType="num">
                                      <p:cBhvr additive="base">
                                        <p:cTn id="42"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5"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266649" y="1568501"/>
            <a:ext cx="5266629" cy="523220"/>
          </a:xfrm>
          <a:prstGeom prst="rect">
            <a:avLst/>
          </a:prstGeom>
          <a:noFill/>
        </p:spPr>
        <p:txBody>
          <a:bodyPr wrap="square" rtlCol="0">
            <a:spAutoFit/>
          </a:bodyPr>
          <a:lstStyle/>
          <a:p>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数学之神</a:t>
            </a:r>
            <a:r>
              <a:rPr lang="en-US" altLang="zh-CN"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阿基米德</a:t>
            </a:r>
          </a:p>
        </p:txBody>
      </p:sp>
      <p:sp>
        <p:nvSpPr>
          <p:cNvPr id="15" name="TextBox 15"/>
          <p:cNvSpPr txBox="1"/>
          <p:nvPr/>
        </p:nvSpPr>
        <p:spPr>
          <a:xfrm>
            <a:off x="1373813" y="2209582"/>
            <a:ext cx="9875676" cy="1012072"/>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阿基米德（公元前</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287</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年</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公元前</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212</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年），伟大的古希腊哲学家、百科式科学家、数学家、物理学家、力学家，静态力学和流体静力学的奠基人，并且享有“力学之父”的美称，阿基米德和高斯、牛顿并列为世界三大数学家。</a:t>
            </a:r>
          </a:p>
        </p:txBody>
      </p:sp>
      <p:sp>
        <p:nvSpPr>
          <p:cNvPr id="16" name="TextBox 15"/>
          <p:cNvSpPr txBox="1"/>
          <p:nvPr/>
        </p:nvSpPr>
        <p:spPr>
          <a:xfrm>
            <a:off x="1325249" y="3429000"/>
            <a:ext cx="9875676" cy="667299"/>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论螺线</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，是阿基米德对数学的出色贡献。他明确了螺线的定义，以及对螺线的面积的计算方法。在同一著作中，阿基米德还导出几何级数和算术级数求和的几何方法。 </a:t>
            </a:r>
            <a:endPar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endParaRPr>
          </a:p>
        </p:txBody>
      </p:sp>
      <p:grpSp>
        <p:nvGrpSpPr>
          <p:cNvPr id="9" name="组合 8"/>
          <p:cNvGrpSpPr/>
          <p:nvPr/>
        </p:nvGrpSpPr>
        <p:grpSpPr>
          <a:xfrm>
            <a:off x="857249" y="735268"/>
            <a:ext cx="4514851" cy="506313"/>
            <a:chOff x="857249" y="735268"/>
            <a:chExt cx="4514851" cy="506313"/>
          </a:xfrm>
        </p:grpSpPr>
        <p:sp>
          <p:nvSpPr>
            <p:cNvPr id="11" name="文本框 10"/>
            <p:cNvSpPr txBox="1"/>
            <p:nvPr/>
          </p:nvSpPr>
          <p:spPr>
            <a:xfrm>
              <a:off x="1315062" y="766125"/>
              <a:ext cx="40570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国外著名数学名人</a:t>
              </a:r>
            </a:p>
          </p:txBody>
        </p:sp>
        <p:sp>
          <p:nvSpPr>
            <p:cNvPr id="12" name="文本框 11"/>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叁</a:t>
              </a:r>
            </a:p>
          </p:txBody>
        </p:sp>
      </p:gr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86949" y="4443589"/>
            <a:ext cx="2561613" cy="2561613"/>
          </a:xfrm>
          <a:prstGeom prst="rect">
            <a:avLst/>
          </a:prstGeom>
        </p:spPr>
      </p:pic>
      <p:sp>
        <p:nvSpPr>
          <p:cNvPr id="17" name="TextBox 15"/>
          <p:cNvSpPr txBox="1"/>
          <p:nvPr/>
        </p:nvSpPr>
        <p:spPr>
          <a:xfrm>
            <a:off x="1315062" y="4303645"/>
            <a:ext cx="9875676" cy="1356846"/>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正因为他的杰出贡献，美国的</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E.T.</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贝尔在</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数学人物</a:t>
            </a:r>
            <a:r>
              <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65" dirty="0">
                <a:solidFill>
                  <a:schemeClr val="tx1">
                    <a:lumMod val="85000"/>
                    <a:lumOff val="15000"/>
                  </a:schemeClr>
                </a:solidFill>
                <a:ea typeface="华文隶书" panose="02010800040101010101" charset="-122"/>
                <a:cs typeface="+mn-ea"/>
                <a:sym typeface="微软雅黑" panose="020B0503020204020204" pitchFamily="34" charset="-122"/>
              </a:rPr>
              <a:t>上是这样评价阿基米德的：任何一张开列有史以来三个最伟大的数学家的名单之中，必定会包括阿基米德，而另外两们通常是牛顿和高斯。不过以他们的宏伟业绩和所处的时代背景来比较，或拿他们影响当代和后世的深邃久远来比较，还应首推阿基米德。 </a:t>
            </a:r>
            <a:endParaRPr lang="en-US" altLang="zh-CN" sz="1865" dirty="0">
              <a:solidFill>
                <a:schemeClr val="tx1">
                  <a:lumMod val="85000"/>
                  <a:lumOff val="15000"/>
                </a:schemeClr>
              </a:solidFill>
              <a:ea typeface="华文隶书" panose="02010800040101010101" charset="-122"/>
              <a:cs typeface="+mn-ea"/>
              <a:sym typeface="微软雅黑" panose="020B0503020204020204" pitchFamily="34" charset="-122"/>
            </a:endParaRP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50"/>
                                        <p:tgtEl>
                                          <p:spTgt spid="15"/>
                                        </p:tgtEl>
                                      </p:cBhvr>
                                    </p:animEffect>
                                    <p:anim calcmode="lin" valueType="num">
                                      <p:cBhvr>
                                        <p:cTn id="12" dur="750" fill="hold"/>
                                        <p:tgtEl>
                                          <p:spTgt spid="15"/>
                                        </p:tgtEl>
                                        <p:attrNameLst>
                                          <p:attrName>ppt_x</p:attrName>
                                        </p:attrNameLst>
                                      </p:cBhvr>
                                      <p:tavLst>
                                        <p:tav tm="0">
                                          <p:val>
                                            <p:strVal val="#ppt_x"/>
                                          </p:val>
                                        </p:tav>
                                        <p:tav tm="100000">
                                          <p:val>
                                            <p:strVal val="#ppt_x"/>
                                          </p:val>
                                        </p:tav>
                                      </p:tavLst>
                                    </p:anim>
                                    <p:anim calcmode="lin" valueType="num">
                                      <p:cBhvr>
                                        <p:cTn id="13" dur="75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750"/>
                                        <p:tgtEl>
                                          <p:spTgt spid="16"/>
                                        </p:tgtEl>
                                      </p:cBhvr>
                                    </p:animEffect>
                                    <p:anim calcmode="lin" valueType="num">
                                      <p:cBhvr>
                                        <p:cTn id="18" dur="750" fill="hold"/>
                                        <p:tgtEl>
                                          <p:spTgt spid="16"/>
                                        </p:tgtEl>
                                        <p:attrNameLst>
                                          <p:attrName>ppt_x</p:attrName>
                                        </p:attrNameLst>
                                      </p:cBhvr>
                                      <p:tavLst>
                                        <p:tav tm="0">
                                          <p:val>
                                            <p:strVal val="#ppt_x"/>
                                          </p:val>
                                        </p:tav>
                                        <p:tav tm="100000">
                                          <p:val>
                                            <p:strVal val="#ppt_x"/>
                                          </p:val>
                                        </p:tav>
                                      </p:tavLst>
                                    </p:anim>
                                    <p:anim calcmode="lin" valueType="num">
                                      <p:cBhvr>
                                        <p:cTn id="19" dur="750" fill="hold"/>
                                        <p:tgtEl>
                                          <p:spTgt spid="1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750"/>
                                        <p:tgtEl>
                                          <p:spTgt spid="17"/>
                                        </p:tgtEl>
                                      </p:cBhvr>
                                    </p:animEffect>
                                    <p:anim calcmode="lin" valueType="num">
                                      <p:cBhvr>
                                        <p:cTn id="24" dur="750" fill="hold"/>
                                        <p:tgtEl>
                                          <p:spTgt spid="17"/>
                                        </p:tgtEl>
                                        <p:attrNameLst>
                                          <p:attrName>ppt_x</p:attrName>
                                        </p:attrNameLst>
                                      </p:cBhvr>
                                      <p:tavLst>
                                        <p:tav tm="0">
                                          <p:val>
                                            <p:strVal val="#ppt_x"/>
                                          </p:val>
                                        </p:tav>
                                        <p:tav tm="100000">
                                          <p:val>
                                            <p:strVal val="#ppt_x"/>
                                          </p:val>
                                        </p:tav>
                                      </p:tavLst>
                                    </p:anim>
                                    <p:anim calcmode="lin" valueType="num">
                                      <p:cBhvr>
                                        <p:cTn id="25" dur="7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5"/>
          <p:cNvSpPr txBox="1"/>
          <p:nvPr/>
        </p:nvSpPr>
        <p:spPr>
          <a:xfrm>
            <a:off x="1325249" y="2467031"/>
            <a:ext cx="6048782" cy="2860591"/>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欧几里得（希腊文：</a:t>
            </a:r>
            <a:r>
              <a:rPr lang="en-US" altLang="zh-CN" sz="1800" dirty="0" err="1">
                <a:solidFill>
                  <a:schemeClr val="tx1">
                    <a:lumMod val="85000"/>
                    <a:lumOff val="15000"/>
                  </a:schemeClr>
                </a:solidFill>
                <a:ea typeface="华文隶书" panose="02010800040101010101" charset="-122"/>
                <a:cs typeface="+mn-ea"/>
                <a:sym typeface="微软雅黑" panose="020B0503020204020204" pitchFamily="34" charset="-122"/>
              </a:rPr>
              <a:t>Ευκλειδης</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 </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，公元前</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325</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年</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公元前</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265</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年），古希腊数学家，被称为“几何之父”。他活跃于托勒密一世（公元前</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323</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年－公元前</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283</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年）时期的亚历山大里亚，他最著名的著作</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几何原本</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是欧洲数学的基础，提出五大公式，欧几里得几何，被广泛的认为是历史上最成功的教科书。欧几里得也写了一些关于透视、圆锥曲线、球面几何学及数论的作品。</a:t>
            </a:r>
          </a:p>
        </p:txBody>
      </p:sp>
      <p:sp>
        <p:nvSpPr>
          <p:cNvPr id="10" name="文本框 9"/>
          <p:cNvSpPr txBox="1"/>
          <p:nvPr/>
        </p:nvSpPr>
        <p:spPr>
          <a:xfrm>
            <a:off x="1044091" y="1510180"/>
            <a:ext cx="6048781" cy="523220"/>
          </a:xfrm>
          <a:prstGeom prst="rect">
            <a:avLst/>
          </a:prstGeom>
          <a:noFill/>
        </p:spPr>
        <p:txBody>
          <a:bodyPr wrap="square" rtlCol="0">
            <a:spAutoFit/>
          </a:bodyPr>
          <a:lstStyle/>
          <a:p>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几何之父</a:t>
            </a:r>
            <a:r>
              <a:rPr lang="en-US" altLang="zh-CN"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欧几里得</a:t>
            </a:r>
          </a:p>
        </p:txBody>
      </p:sp>
      <p:grpSp>
        <p:nvGrpSpPr>
          <p:cNvPr id="11" name="组合 10"/>
          <p:cNvGrpSpPr/>
          <p:nvPr/>
        </p:nvGrpSpPr>
        <p:grpSpPr>
          <a:xfrm>
            <a:off x="857249" y="735268"/>
            <a:ext cx="4514851" cy="506313"/>
            <a:chOff x="857249" y="735268"/>
            <a:chExt cx="4514851" cy="506313"/>
          </a:xfrm>
        </p:grpSpPr>
        <p:sp>
          <p:nvSpPr>
            <p:cNvPr id="12" name="文本框 11"/>
            <p:cNvSpPr txBox="1"/>
            <p:nvPr/>
          </p:nvSpPr>
          <p:spPr>
            <a:xfrm>
              <a:off x="1315062" y="766125"/>
              <a:ext cx="40570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国外著名数学名人</a:t>
              </a:r>
            </a:p>
          </p:txBody>
        </p:sp>
        <p:sp>
          <p:nvSpPr>
            <p:cNvPr id="13" name="文本框 12"/>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叁</a:t>
              </a:r>
            </a:p>
          </p:txBody>
        </p:sp>
      </p:grpSp>
      <p:grpSp>
        <p:nvGrpSpPr>
          <p:cNvPr id="14" name="组合 13"/>
          <p:cNvGrpSpPr/>
          <p:nvPr/>
        </p:nvGrpSpPr>
        <p:grpSpPr>
          <a:xfrm>
            <a:off x="968264" y="2142750"/>
            <a:ext cx="6762751" cy="3566761"/>
            <a:chOff x="4048422" y="1790700"/>
            <a:chExt cx="7229178" cy="4167178"/>
          </a:xfrm>
        </p:grpSpPr>
        <p:sp>
          <p:nvSpPr>
            <p:cNvPr id="15" name="矩形 14"/>
            <p:cNvSpPr/>
            <p:nvPr/>
          </p:nvSpPr>
          <p:spPr>
            <a:xfrm>
              <a:off x="4248150" y="1790700"/>
              <a:ext cx="7029450" cy="3943350"/>
            </a:xfrm>
            <a:prstGeom prst="rect">
              <a:avLst/>
            </a:prstGeom>
            <a:noFill/>
            <a:ln w="28575">
              <a:solidFill>
                <a:srgbClr val="698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048422" y="2014528"/>
              <a:ext cx="7029450" cy="3943350"/>
            </a:xfrm>
            <a:prstGeom prst="rect">
              <a:avLst/>
            </a:prstGeom>
            <a:noFill/>
            <a:ln w="28575">
              <a:gradFill>
                <a:gsLst>
                  <a:gs pos="0">
                    <a:srgbClr val="69828E">
                      <a:alpha val="0"/>
                    </a:srgbClr>
                  </a:gs>
                  <a:gs pos="100000">
                    <a:srgbClr val="69828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7544173" y="1771791"/>
            <a:ext cx="4285877" cy="4648060"/>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750"/>
                                        <p:tgtEl>
                                          <p:spTgt spid="18"/>
                                        </p:tgtEl>
                                      </p:cBhvr>
                                    </p:animEffect>
                                  </p:childTnLst>
                                </p:cTn>
                              </p:par>
                            </p:childTnLst>
                          </p:cTn>
                        </p:par>
                        <p:par>
                          <p:cTn id="12" fill="hold">
                            <p:stCondLst>
                              <p:cond delay="2000"/>
                            </p:stCondLst>
                            <p:childTnLst>
                              <p:par>
                                <p:cTn id="13" presetID="16" presetClass="entr" presetSubtype="21"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750"/>
                                        <p:tgtEl>
                                          <p:spTgt spid="14"/>
                                        </p:tgtEl>
                                      </p:cBhvr>
                                    </p:animEffect>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anim calcmode="lin" valueType="num">
                                      <p:cBhvr>
                                        <p:cTn id="20" dur="750" fill="hold"/>
                                        <p:tgtEl>
                                          <p:spTgt spid="8"/>
                                        </p:tgtEl>
                                        <p:attrNameLst>
                                          <p:attrName>ppt_x</p:attrName>
                                        </p:attrNameLst>
                                      </p:cBhvr>
                                      <p:tavLst>
                                        <p:tav tm="0">
                                          <p:val>
                                            <p:strVal val="#ppt_x"/>
                                          </p:val>
                                        </p:tav>
                                        <p:tav tm="100000">
                                          <p:val>
                                            <p:strVal val="#ppt_x"/>
                                          </p:val>
                                        </p:tav>
                                      </p:tavLst>
                                    </p:anim>
                                    <p:anim calcmode="lin" valueType="num">
                                      <p:cBhvr>
                                        <p:cTn id="21"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5"/>
          <p:cNvSpPr txBox="1"/>
          <p:nvPr/>
        </p:nvSpPr>
        <p:spPr>
          <a:xfrm>
            <a:off x="5562600" y="2372592"/>
            <a:ext cx="5772150" cy="3276090"/>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高斯是一对普通夫妇的儿子。他的母亲是一个贫穷石匠的女儿，虽然十分聪明，但却没有接受过教育，近似于文盲。在她成为高斯父亲的妻子之前，她从事女佣工作。他的父亲曾做过园丁，工头，商人的助手和一个小保险公司的评估师。当高斯三岁时便能够纠正他父亲的借债账目的事情，已经成为一个轶事流传至今。他曾说，他在麦仙翁堆上学会计算。能够在头脑中进行复杂的计算，是上帝赐予他一生的天赋。</a:t>
            </a:r>
          </a:p>
        </p:txBody>
      </p:sp>
      <p:sp>
        <p:nvSpPr>
          <p:cNvPr id="10" name="文本框 9"/>
          <p:cNvSpPr txBox="1"/>
          <p:nvPr/>
        </p:nvSpPr>
        <p:spPr>
          <a:xfrm>
            <a:off x="5221342" y="1750279"/>
            <a:ext cx="4057038" cy="523220"/>
          </a:xfrm>
          <a:prstGeom prst="rect">
            <a:avLst/>
          </a:prstGeom>
          <a:noFill/>
        </p:spPr>
        <p:txBody>
          <a:bodyPr wrap="square" rtlCol="0">
            <a:spAutoFit/>
          </a:bodyPr>
          <a:lstStyle/>
          <a:p>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数学王子</a:t>
            </a:r>
            <a:r>
              <a:rPr lang="en-US" altLang="zh-CN"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高斯 </a:t>
            </a:r>
          </a:p>
        </p:txBody>
      </p:sp>
      <p:grpSp>
        <p:nvGrpSpPr>
          <p:cNvPr id="11" name="组合 10"/>
          <p:cNvGrpSpPr/>
          <p:nvPr/>
        </p:nvGrpSpPr>
        <p:grpSpPr>
          <a:xfrm>
            <a:off x="857249" y="735268"/>
            <a:ext cx="4514851" cy="506313"/>
            <a:chOff x="857249" y="735268"/>
            <a:chExt cx="4514851" cy="506313"/>
          </a:xfrm>
        </p:grpSpPr>
        <p:sp>
          <p:nvSpPr>
            <p:cNvPr id="12" name="文本框 11"/>
            <p:cNvSpPr txBox="1"/>
            <p:nvPr/>
          </p:nvSpPr>
          <p:spPr>
            <a:xfrm>
              <a:off x="1315062" y="766125"/>
              <a:ext cx="40570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国外著名数学名人</a:t>
              </a:r>
            </a:p>
          </p:txBody>
        </p:sp>
        <p:sp>
          <p:nvSpPr>
            <p:cNvPr id="13" name="文本框 12"/>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叁</a:t>
              </a:r>
            </a:p>
          </p:txBody>
        </p:sp>
      </p:grpSp>
      <p:grpSp>
        <p:nvGrpSpPr>
          <p:cNvPr id="14" name="组合 13"/>
          <p:cNvGrpSpPr/>
          <p:nvPr/>
        </p:nvGrpSpPr>
        <p:grpSpPr>
          <a:xfrm>
            <a:off x="5221342" y="2372592"/>
            <a:ext cx="6454665" cy="3566761"/>
            <a:chOff x="4048422" y="1790700"/>
            <a:chExt cx="7229178" cy="4167178"/>
          </a:xfrm>
        </p:grpSpPr>
        <p:sp>
          <p:nvSpPr>
            <p:cNvPr id="15" name="矩形 14"/>
            <p:cNvSpPr/>
            <p:nvPr/>
          </p:nvSpPr>
          <p:spPr>
            <a:xfrm>
              <a:off x="4248150" y="1790700"/>
              <a:ext cx="7029450" cy="3943350"/>
            </a:xfrm>
            <a:prstGeom prst="rect">
              <a:avLst/>
            </a:prstGeom>
            <a:noFill/>
            <a:ln w="28575">
              <a:solidFill>
                <a:srgbClr val="698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048422" y="2014528"/>
              <a:ext cx="7029450" cy="3943350"/>
            </a:xfrm>
            <a:prstGeom prst="rect">
              <a:avLst/>
            </a:prstGeom>
            <a:noFill/>
            <a:ln w="28575">
              <a:gradFill>
                <a:gsLst>
                  <a:gs pos="0">
                    <a:srgbClr val="69828E">
                      <a:alpha val="0"/>
                    </a:srgbClr>
                  </a:gs>
                  <a:gs pos="100000">
                    <a:srgbClr val="69828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900" y="2273499"/>
            <a:ext cx="4912895" cy="4146351"/>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par>
                          <p:cTn id="12" fill="hold">
                            <p:stCondLst>
                              <p:cond delay="2000"/>
                            </p:stCondLst>
                            <p:childTnLst>
                              <p:par>
                                <p:cTn id="13" presetID="16" presetClass="entr" presetSubtype="21"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750"/>
                                        <p:tgtEl>
                                          <p:spTgt spid="14"/>
                                        </p:tgtEl>
                                      </p:cBhvr>
                                    </p:animEffect>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anim calcmode="lin" valueType="num">
                                      <p:cBhvr>
                                        <p:cTn id="20" dur="750" fill="hold"/>
                                        <p:tgtEl>
                                          <p:spTgt spid="8"/>
                                        </p:tgtEl>
                                        <p:attrNameLst>
                                          <p:attrName>ppt_x</p:attrName>
                                        </p:attrNameLst>
                                      </p:cBhvr>
                                      <p:tavLst>
                                        <p:tav tm="0">
                                          <p:val>
                                            <p:strVal val="#ppt_x"/>
                                          </p:val>
                                        </p:tav>
                                        <p:tav tm="100000">
                                          <p:val>
                                            <p:strVal val="#ppt_x"/>
                                          </p:val>
                                        </p:tav>
                                      </p:tavLst>
                                    </p:anim>
                                    <p:anim calcmode="lin" valueType="num">
                                      <p:cBhvr>
                                        <p:cTn id="21"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395607" y="1295401"/>
            <a:ext cx="9437113" cy="4315763"/>
          </a:xfrm>
          <a:prstGeom prst="rect">
            <a:avLst/>
          </a:prstGeom>
          <a:solidFill>
            <a:schemeClr val="bg1">
              <a:alpha val="39000"/>
            </a:schemeClr>
          </a:solidFill>
          <a:ln w="6350" cmpd="sng">
            <a:solidFill>
              <a:srgbClr val="1A4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隶书" panose="02010800040101010101" charset="-122"/>
              <a:ea typeface="华文隶书" panose="02010800040101010101" charset="-122"/>
              <a:cs typeface="+mn-ea"/>
              <a:sym typeface="+mn-lt"/>
            </a:endParaRPr>
          </a:p>
        </p:txBody>
      </p:sp>
      <p:sp>
        <p:nvSpPr>
          <p:cNvPr id="45" name="标题 1"/>
          <p:cNvSpPr txBox="1"/>
          <p:nvPr/>
        </p:nvSpPr>
        <p:spPr>
          <a:xfrm>
            <a:off x="9605994" y="1347661"/>
            <a:ext cx="1180405" cy="2311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7200" spc="-1000" dirty="0">
                <a:solidFill>
                  <a:srgbClr val="1A4256"/>
                </a:solidFill>
                <a:latin typeface="华文隶书" panose="02010800040101010101" charset="-122"/>
                <a:ea typeface="华文隶书" panose="02010800040101010101" charset="-122"/>
                <a:cs typeface="+mn-ea"/>
                <a:sym typeface="+mn-lt"/>
              </a:rPr>
              <a:t>目</a:t>
            </a:r>
            <a:endParaRPr lang="en-US" altLang="zh-CN" sz="7200" spc="-1000" dirty="0">
              <a:solidFill>
                <a:srgbClr val="1A4256"/>
              </a:solidFill>
              <a:latin typeface="华文隶书" panose="02010800040101010101" charset="-122"/>
              <a:ea typeface="华文隶书" panose="02010800040101010101" charset="-122"/>
              <a:cs typeface="+mn-ea"/>
              <a:sym typeface="+mn-lt"/>
            </a:endParaRPr>
          </a:p>
          <a:p>
            <a:r>
              <a:rPr lang="zh-CN" altLang="en-US" sz="7200" spc="-1000" dirty="0">
                <a:solidFill>
                  <a:srgbClr val="1A4256"/>
                </a:solidFill>
                <a:latin typeface="华文隶书" panose="02010800040101010101" charset="-122"/>
                <a:ea typeface="华文隶书" panose="02010800040101010101" charset="-122"/>
                <a:cs typeface="+mn-ea"/>
                <a:sym typeface="+mn-lt"/>
              </a:rPr>
              <a:t>录</a:t>
            </a:r>
          </a:p>
        </p:txBody>
      </p:sp>
      <p:grpSp>
        <p:nvGrpSpPr>
          <p:cNvPr id="5" name="组合 4"/>
          <p:cNvGrpSpPr/>
          <p:nvPr/>
        </p:nvGrpSpPr>
        <p:grpSpPr>
          <a:xfrm>
            <a:off x="7373275" y="1963438"/>
            <a:ext cx="1327548" cy="3740926"/>
            <a:chOff x="7309107" y="1963438"/>
            <a:chExt cx="1327548" cy="3740926"/>
          </a:xfrm>
        </p:grpSpPr>
        <p:grpSp>
          <p:nvGrpSpPr>
            <p:cNvPr id="7" name="组合 6"/>
            <p:cNvGrpSpPr/>
            <p:nvPr/>
          </p:nvGrpSpPr>
          <p:grpSpPr>
            <a:xfrm>
              <a:off x="7309107" y="1963438"/>
              <a:ext cx="1327548" cy="3740926"/>
              <a:chOff x="2329655" y="1386707"/>
              <a:chExt cx="995661" cy="2805695"/>
            </a:xfrm>
          </p:grpSpPr>
          <p:sp>
            <p:nvSpPr>
              <p:cNvPr id="32" name="文本框 31"/>
              <p:cNvSpPr txBox="1"/>
              <p:nvPr/>
            </p:nvSpPr>
            <p:spPr>
              <a:xfrm>
                <a:off x="2329655" y="1525402"/>
                <a:ext cx="415499" cy="2667000"/>
              </a:xfrm>
              <a:prstGeom prst="rect">
                <a:avLst/>
              </a:prstGeom>
              <a:noFill/>
            </p:spPr>
            <p:txBody>
              <a:bodyPr vert="eaVert" wrap="square" rtlCol="0">
                <a:spAutoFit/>
              </a:bodyPr>
              <a:lstStyle/>
              <a:p>
                <a:r>
                  <a:rPr lang="zh-CN" altLang="en-US" sz="2400" spc="600" dirty="0">
                    <a:solidFill>
                      <a:srgbClr val="1A4256"/>
                    </a:solidFill>
                    <a:latin typeface="华文隶书" panose="02010800040101010101" charset="-122"/>
                    <a:ea typeface="华文隶书" panose="02010800040101010101" charset="-122"/>
                    <a:cs typeface="+mn-ea"/>
                    <a:sym typeface="+mn-lt"/>
                  </a:rPr>
                  <a:t>中国古代数学名人</a:t>
                </a:r>
              </a:p>
            </p:txBody>
          </p:sp>
          <p:grpSp>
            <p:nvGrpSpPr>
              <p:cNvPr id="6" name="组合 5"/>
              <p:cNvGrpSpPr/>
              <p:nvPr/>
            </p:nvGrpSpPr>
            <p:grpSpPr>
              <a:xfrm>
                <a:off x="2817485" y="1386707"/>
                <a:ext cx="507831" cy="500478"/>
                <a:chOff x="2757197" y="1386707"/>
                <a:chExt cx="507831" cy="500478"/>
              </a:xfrm>
            </p:grpSpPr>
            <p:sp>
              <p:nvSpPr>
                <p:cNvPr id="54" name="文本框 53"/>
                <p:cNvSpPr txBox="1"/>
                <p:nvPr/>
              </p:nvSpPr>
              <p:spPr>
                <a:xfrm>
                  <a:off x="2757197" y="1448196"/>
                  <a:ext cx="507831" cy="438989"/>
                </a:xfrm>
                <a:prstGeom prst="rect">
                  <a:avLst/>
                </a:prstGeom>
                <a:noFill/>
              </p:spPr>
              <p:txBody>
                <a:bodyPr vert="eaVert" wrap="square" rtlCol="0">
                  <a:spAutoFit/>
                </a:bodyPr>
                <a:lstStyle/>
                <a:p>
                  <a:r>
                    <a:rPr lang="zh-CN" altLang="en-US" sz="3200" spc="600" dirty="0">
                      <a:solidFill>
                        <a:srgbClr val="1A4256"/>
                      </a:solidFill>
                      <a:latin typeface="华文隶书" panose="02010800040101010101" charset="-122"/>
                      <a:ea typeface="华文隶书" panose="02010800040101010101" charset="-122"/>
                      <a:cs typeface="+mn-ea"/>
                      <a:sym typeface="+mn-lt"/>
                    </a:rPr>
                    <a:t>壹</a:t>
                  </a:r>
                </a:p>
              </p:txBody>
            </p:sp>
            <p:sp>
              <p:nvSpPr>
                <p:cNvPr id="3" name="椭圆 2"/>
                <p:cNvSpPr/>
                <p:nvPr/>
              </p:nvSpPr>
              <p:spPr>
                <a:xfrm>
                  <a:off x="2792561" y="1386707"/>
                  <a:ext cx="422030" cy="422030"/>
                </a:xfrm>
                <a:prstGeom prst="ellipse">
                  <a:avLst/>
                </a:prstGeom>
                <a:noFill/>
                <a:ln>
                  <a:solidFill>
                    <a:srgbClr val="1A4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隶书" panose="02010800040101010101" charset="-122"/>
                    <a:ea typeface="华文隶书" panose="02010800040101010101" charset="-122"/>
                    <a:cs typeface="+mn-ea"/>
                    <a:sym typeface="+mn-lt"/>
                  </a:endParaRPr>
                </a:p>
              </p:txBody>
            </p:sp>
          </p:grpSp>
        </p:grpSp>
        <p:cxnSp>
          <p:nvCxnSpPr>
            <p:cNvPr id="4" name="直接连接符 3"/>
            <p:cNvCxnSpPr/>
            <p:nvPr/>
          </p:nvCxnSpPr>
          <p:spPr>
            <a:xfrm>
              <a:off x="7930356" y="2148365"/>
              <a:ext cx="0" cy="2920629"/>
            </a:xfrm>
            <a:prstGeom prst="line">
              <a:avLst/>
            </a:prstGeom>
            <a:ln w="12700">
              <a:solidFill>
                <a:srgbClr val="69828E"/>
              </a:solidFill>
              <a:tailEnd type="diamond"/>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467084" y="1963438"/>
            <a:ext cx="1265990" cy="3740926"/>
            <a:chOff x="7370667" y="1963438"/>
            <a:chExt cx="1265990" cy="3740926"/>
          </a:xfrm>
        </p:grpSpPr>
        <p:grpSp>
          <p:nvGrpSpPr>
            <p:cNvPr id="41" name="组合 40"/>
            <p:cNvGrpSpPr/>
            <p:nvPr/>
          </p:nvGrpSpPr>
          <p:grpSpPr>
            <a:xfrm>
              <a:off x="7370667" y="1963438"/>
              <a:ext cx="1265990" cy="3740926"/>
              <a:chOff x="2375824" y="1386707"/>
              <a:chExt cx="949492" cy="2805695"/>
            </a:xfrm>
          </p:grpSpPr>
          <p:sp>
            <p:nvSpPr>
              <p:cNvPr id="44" name="文本框 43"/>
              <p:cNvSpPr txBox="1"/>
              <p:nvPr/>
            </p:nvSpPr>
            <p:spPr>
              <a:xfrm>
                <a:off x="2375824" y="1525403"/>
                <a:ext cx="369332" cy="2666999"/>
              </a:xfrm>
              <a:prstGeom prst="rect">
                <a:avLst/>
              </a:prstGeom>
              <a:noFill/>
            </p:spPr>
            <p:txBody>
              <a:bodyPr vert="eaVert" wrap="square" rtlCol="0">
                <a:spAutoFit/>
              </a:bodyPr>
              <a:lstStyle/>
              <a:p>
                <a:r>
                  <a:rPr lang="zh-CN" altLang="en-US" sz="2000" spc="600" dirty="0">
                    <a:solidFill>
                      <a:srgbClr val="1A4256"/>
                    </a:solidFill>
                    <a:latin typeface="华文隶书" panose="02010800040101010101" charset="-122"/>
                    <a:ea typeface="华文隶书" panose="02010800040101010101" charset="-122"/>
                    <a:cs typeface="+mn-ea"/>
                    <a:sym typeface="+mn-lt"/>
                  </a:rPr>
                  <a:t>中国近现代数学名人</a:t>
                </a:r>
              </a:p>
            </p:txBody>
          </p:sp>
          <p:grpSp>
            <p:nvGrpSpPr>
              <p:cNvPr id="46" name="组合 45"/>
              <p:cNvGrpSpPr/>
              <p:nvPr/>
            </p:nvGrpSpPr>
            <p:grpSpPr>
              <a:xfrm>
                <a:off x="2817485" y="1386707"/>
                <a:ext cx="507831" cy="500478"/>
                <a:chOff x="2757197" y="1386707"/>
                <a:chExt cx="507831" cy="500478"/>
              </a:xfrm>
            </p:grpSpPr>
            <p:sp>
              <p:nvSpPr>
                <p:cNvPr id="47" name="文本框 46"/>
                <p:cNvSpPr txBox="1"/>
                <p:nvPr/>
              </p:nvSpPr>
              <p:spPr>
                <a:xfrm>
                  <a:off x="2757197" y="1448196"/>
                  <a:ext cx="507831" cy="438989"/>
                </a:xfrm>
                <a:prstGeom prst="rect">
                  <a:avLst/>
                </a:prstGeom>
                <a:noFill/>
              </p:spPr>
              <p:txBody>
                <a:bodyPr vert="eaVert" wrap="square" rtlCol="0">
                  <a:spAutoFit/>
                </a:bodyPr>
                <a:lstStyle/>
                <a:p>
                  <a:r>
                    <a:rPr lang="zh-CN" altLang="en-US" sz="3200" spc="600" dirty="0">
                      <a:solidFill>
                        <a:srgbClr val="1A4256"/>
                      </a:solidFill>
                      <a:latin typeface="华文隶书" panose="02010800040101010101" charset="-122"/>
                      <a:ea typeface="华文隶书" panose="02010800040101010101" charset="-122"/>
                      <a:cs typeface="+mn-ea"/>
                      <a:sym typeface="+mn-lt"/>
                    </a:rPr>
                    <a:t>贰</a:t>
                  </a:r>
                </a:p>
              </p:txBody>
            </p:sp>
            <p:sp>
              <p:nvSpPr>
                <p:cNvPr id="48" name="椭圆 47"/>
                <p:cNvSpPr/>
                <p:nvPr/>
              </p:nvSpPr>
              <p:spPr>
                <a:xfrm>
                  <a:off x="2792561" y="1386707"/>
                  <a:ext cx="422030" cy="422030"/>
                </a:xfrm>
                <a:prstGeom prst="ellipse">
                  <a:avLst/>
                </a:prstGeom>
                <a:noFill/>
                <a:ln>
                  <a:solidFill>
                    <a:srgbClr val="1A4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隶书" panose="02010800040101010101" charset="-122"/>
                    <a:ea typeface="华文隶书" panose="02010800040101010101" charset="-122"/>
                    <a:cs typeface="+mn-ea"/>
                    <a:sym typeface="+mn-lt"/>
                  </a:endParaRPr>
                </a:p>
              </p:txBody>
            </p:sp>
          </p:grpSp>
        </p:grpSp>
        <p:cxnSp>
          <p:nvCxnSpPr>
            <p:cNvPr id="43" name="直接连接符 42"/>
            <p:cNvCxnSpPr/>
            <p:nvPr/>
          </p:nvCxnSpPr>
          <p:spPr>
            <a:xfrm>
              <a:off x="7930356" y="2148365"/>
              <a:ext cx="0" cy="2920629"/>
            </a:xfrm>
            <a:prstGeom prst="line">
              <a:avLst/>
            </a:prstGeom>
            <a:ln w="12700">
              <a:solidFill>
                <a:srgbClr val="69828E"/>
              </a:solidFill>
              <a:tailEnd type="diamond"/>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3437777" y="1963438"/>
            <a:ext cx="1327546" cy="3740926"/>
            <a:chOff x="7309111" y="1963438"/>
            <a:chExt cx="1327546" cy="3740926"/>
          </a:xfrm>
        </p:grpSpPr>
        <p:grpSp>
          <p:nvGrpSpPr>
            <p:cNvPr id="52" name="组合 51"/>
            <p:cNvGrpSpPr/>
            <p:nvPr/>
          </p:nvGrpSpPr>
          <p:grpSpPr>
            <a:xfrm>
              <a:off x="7309111" y="1963438"/>
              <a:ext cx="1327546" cy="3740926"/>
              <a:chOff x="2329657" y="1386707"/>
              <a:chExt cx="995659" cy="2805695"/>
            </a:xfrm>
          </p:grpSpPr>
          <p:sp>
            <p:nvSpPr>
              <p:cNvPr id="62" name="文本框 61"/>
              <p:cNvSpPr txBox="1"/>
              <p:nvPr/>
            </p:nvSpPr>
            <p:spPr>
              <a:xfrm>
                <a:off x="2329657" y="1525402"/>
                <a:ext cx="415498" cy="2667000"/>
              </a:xfrm>
              <a:prstGeom prst="rect">
                <a:avLst/>
              </a:prstGeom>
              <a:noFill/>
            </p:spPr>
            <p:txBody>
              <a:bodyPr vert="eaVert" wrap="square" rtlCol="0">
                <a:spAutoFit/>
              </a:bodyPr>
              <a:lstStyle/>
              <a:p>
                <a:r>
                  <a:rPr lang="zh-CN" altLang="en-US" sz="2400" spc="600" dirty="0">
                    <a:solidFill>
                      <a:srgbClr val="1A4256"/>
                    </a:solidFill>
                    <a:latin typeface="华文隶书" panose="02010800040101010101" charset="-122"/>
                    <a:ea typeface="华文隶书" panose="02010800040101010101" charset="-122"/>
                    <a:cs typeface="+mn-ea"/>
                    <a:sym typeface="+mn-lt"/>
                  </a:rPr>
                  <a:t>国外著名数学名人</a:t>
                </a:r>
              </a:p>
            </p:txBody>
          </p:sp>
          <p:grpSp>
            <p:nvGrpSpPr>
              <p:cNvPr id="63" name="组合 62"/>
              <p:cNvGrpSpPr/>
              <p:nvPr/>
            </p:nvGrpSpPr>
            <p:grpSpPr>
              <a:xfrm>
                <a:off x="2817485" y="1386707"/>
                <a:ext cx="507831" cy="500478"/>
                <a:chOff x="2757197" y="1386707"/>
                <a:chExt cx="507831" cy="500478"/>
              </a:xfrm>
            </p:grpSpPr>
            <p:sp>
              <p:nvSpPr>
                <p:cNvPr id="64" name="文本框 63"/>
                <p:cNvSpPr txBox="1"/>
                <p:nvPr/>
              </p:nvSpPr>
              <p:spPr>
                <a:xfrm>
                  <a:off x="2757197" y="1448196"/>
                  <a:ext cx="507831" cy="438989"/>
                </a:xfrm>
                <a:prstGeom prst="rect">
                  <a:avLst/>
                </a:prstGeom>
                <a:noFill/>
              </p:spPr>
              <p:txBody>
                <a:bodyPr vert="eaVert" wrap="square" rtlCol="0">
                  <a:spAutoFit/>
                </a:bodyPr>
                <a:lstStyle/>
                <a:p>
                  <a:r>
                    <a:rPr lang="zh-CN" altLang="en-US" sz="3200" spc="600" dirty="0">
                      <a:solidFill>
                        <a:srgbClr val="1A4256"/>
                      </a:solidFill>
                      <a:latin typeface="华文隶书" panose="02010800040101010101" charset="-122"/>
                      <a:ea typeface="华文隶书" panose="02010800040101010101" charset="-122"/>
                      <a:cs typeface="+mn-ea"/>
                      <a:sym typeface="+mn-lt"/>
                    </a:rPr>
                    <a:t>叁</a:t>
                  </a:r>
                </a:p>
              </p:txBody>
            </p:sp>
            <p:sp>
              <p:nvSpPr>
                <p:cNvPr id="65" name="椭圆 64"/>
                <p:cNvSpPr/>
                <p:nvPr/>
              </p:nvSpPr>
              <p:spPr>
                <a:xfrm>
                  <a:off x="2792561" y="1386707"/>
                  <a:ext cx="422030" cy="422030"/>
                </a:xfrm>
                <a:prstGeom prst="ellipse">
                  <a:avLst/>
                </a:prstGeom>
                <a:noFill/>
                <a:ln>
                  <a:solidFill>
                    <a:srgbClr val="1A4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隶书" panose="02010800040101010101" charset="-122"/>
                    <a:ea typeface="华文隶书" panose="02010800040101010101" charset="-122"/>
                    <a:cs typeface="+mn-ea"/>
                    <a:sym typeface="+mn-lt"/>
                  </a:endParaRPr>
                </a:p>
              </p:txBody>
            </p:sp>
          </p:grpSp>
        </p:grpSp>
        <p:cxnSp>
          <p:nvCxnSpPr>
            <p:cNvPr id="61" name="直接连接符 60"/>
            <p:cNvCxnSpPr/>
            <p:nvPr/>
          </p:nvCxnSpPr>
          <p:spPr>
            <a:xfrm>
              <a:off x="7930356" y="2148365"/>
              <a:ext cx="0" cy="2920629"/>
            </a:xfrm>
            <a:prstGeom prst="line">
              <a:avLst/>
            </a:prstGeom>
            <a:ln w="12700">
              <a:solidFill>
                <a:srgbClr val="69828E"/>
              </a:solidFill>
              <a:tailEnd type="diamond"/>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958" y="3048204"/>
            <a:ext cx="3429000" cy="3429000"/>
          </a:xfrm>
          <a:prstGeom prst="rect">
            <a:avLst/>
          </a:prstGeom>
        </p:spPr>
      </p:pic>
      <p:pic>
        <p:nvPicPr>
          <p:cNvPr id="13" name="图片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082655" y="2553667"/>
            <a:ext cx="4116665" cy="4116665"/>
          </a:xfrm>
          <a:prstGeom prst="rect">
            <a:avLst/>
          </a:prstGeom>
        </p:spPr>
      </p:pic>
      <p:sp>
        <p:nvSpPr>
          <p:cNvPr id="27" name="标题 1"/>
          <p:cNvSpPr txBox="1"/>
          <p:nvPr/>
        </p:nvSpPr>
        <p:spPr>
          <a:xfrm>
            <a:off x="9301692" y="1513423"/>
            <a:ext cx="474105" cy="2052966"/>
          </a:xfrm>
          <a:prstGeom prst="rect">
            <a:avLst/>
          </a:prstGeom>
        </p:spPr>
        <p:txBody>
          <a:bodyPr vert="eaVe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2600" spc="-1000" dirty="0">
                <a:solidFill>
                  <a:srgbClr val="1A4256"/>
                </a:solidFill>
                <a:latin typeface="华文隶书" panose="02010800040101010101" charset="-122"/>
                <a:ea typeface="华文隶书" panose="02010800040101010101" charset="-122"/>
                <a:cs typeface="+mn-ea"/>
                <a:sym typeface="+mn-lt"/>
              </a:rPr>
              <a:t>CONTENTS</a:t>
            </a:r>
            <a:endParaRPr lang="zh-CN" altLang="en-US" sz="2600" spc="-1000" dirty="0">
              <a:solidFill>
                <a:srgbClr val="1A4256"/>
              </a:solidFill>
              <a:latin typeface="华文隶书" panose="02010800040101010101" charset="-122"/>
              <a:ea typeface="华文隶书" panose="02010800040101010101" charset="-122"/>
              <a:cs typeface="+mn-ea"/>
              <a:sym typeface="+mn-lt"/>
            </a:endParaRPr>
          </a:p>
        </p:txBody>
      </p:sp>
      <p:sp>
        <p:nvSpPr>
          <p:cNvPr id="28" name="TextBox 4">
            <a:extLst>
              <a:ext uri="{FF2B5EF4-FFF2-40B4-BE49-F238E27FC236}">
                <a16:creationId xmlns:a16="http://schemas.microsoft.com/office/drawing/2014/main" xmlns=""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750"/>
                                        <p:tgtEl>
                                          <p:spTgt spid="45"/>
                                        </p:tgtEl>
                                      </p:cBhvr>
                                    </p:animEffect>
                                    <p:anim calcmode="lin" valueType="num">
                                      <p:cBhvr>
                                        <p:cTn id="12" dur="750" fill="hold"/>
                                        <p:tgtEl>
                                          <p:spTgt spid="45"/>
                                        </p:tgtEl>
                                        <p:attrNameLst>
                                          <p:attrName>ppt_x</p:attrName>
                                        </p:attrNameLst>
                                      </p:cBhvr>
                                      <p:tavLst>
                                        <p:tav tm="0">
                                          <p:val>
                                            <p:strVal val="#ppt_x"/>
                                          </p:val>
                                        </p:tav>
                                        <p:tav tm="100000">
                                          <p:val>
                                            <p:strVal val="#ppt_x"/>
                                          </p:val>
                                        </p:tav>
                                      </p:tavLst>
                                    </p:anim>
                                    <p:anim calcmode="lin" valueType="num">
                                      <p:cBhvr>
                                        <p:cTn id="13" dur="750" fill="hold"/>
                                        <p:tgtEl>
                                          <p:spTgt spid="4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750"/>
                                        <p:tgtEl>
                                          <p:spTgt spid="27"/>
                                        </p:tgtEl>
                                      </p:cBhvr>
                                    </p:animEffect>
                                    <p:anim calcmode="lin" valueType="num">
                                      <p:cBhvr>
                                        <p:cTn id="17" dur="750" fill="hold"/>
                                        <p:tgtEl>
                                          <p:spTgt spid="27"/>
                                        </p:tgtEl>
                                        <p:attrNameLst>
                                          <p:attrName>ppt_x</p:attrName>
                                        </p:attrNameLst>
                                      </p:cBhvr>
                                      <p:tavLst>
                                        <p:tav tm="0">
                                          <p:val>
                                            <p:strVal val="#ppt_x"/>
                                          </p:val>
                                        </p:tav>
                                        <p:tav tm="100000">
                                          <p:val>
                                            <p:strVal val="#ppt_x"/>
                                          </p:val>
                                        </p:tav>
                                      </p:tavLst>
                                    </p:anim>
                                    <p:anim calcmode="lin" valueType="num">
                                      <p:cBhvr>
                                        <p:cTn id="18" dur="750" fill="hold"/>
                                        <p:tgtEl>
                                          <p:spTgt spid="2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7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750"/>
                                        <p:tgtEl>
                                          <p:spTgt spid="5"/>
                                        </p:tgtEl>
                                      </p:cBhvr>
                                    </p:animEffect>
                                    <p:anim calcmode="lin" valueType="num">
                                      <p:cBhvr>
                                        <p:cTn id="22" dur="750" fill="hold"/>
                                        <p:tgtEl>
                                          <p:spTgt spid="5"/>
                                        </p:tgtEl>
                                        <p:attrNameLst>
                                          <p:attrName>ppt_x</p:attrName>
                                        </p:attrNameLst>
                                      </p:cBhvr>
                                      <p:tavLst>
                                        <p:tav tm="0">
                                          <p:val>
                                            <p:strVal val="#ppt_x"/>
                                          </p:val>
                                        </p:tav>
                                        <p:tav tm="100000">
                                          <p:val>
                                            <p:strVal val="#ppt_x"/>
                                          </p:val>
                                        </p:tav>
                                      </p:tavLst>
                                    </p:anim>
                                    <p:anim calcmode="lin" valueType="num">
                                      <p:cBhvr>
                                        <p:cTn id="23" dur="75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750"/>
                                        <p:tgtEl>
                                          <p:spTgt spid="40"/>
                                        </p:tgtEl>
                                      </p:cBhvr>
                                    </p:animEffect>
                                    <p:anim calcmode="lin" valueType="num">
                                      <p:cBhvr>
                                        <p:cTn id="27" dur="750" fill="hold"/>
                                        <p:tgtEl>
                                          <p:spTgt spid="40"/>
                                        </p:tgtEl>
                                        <p:attrNameLst>
                                          <p:attrName>ppt_x</p:attrName>
                                        </p:attrNameLst>
                                      </p:cBhvr>
                                      <p:tavLst>
                                        <p:tav tm="0">
                                          <p:val>
                                            <p:strVal val="#ppt_x"/>
                                          </p:val>
                                        </p:tav>
                                        <p:tav tm="100000">
                                          <p:val>
                                            <p:strVal val="#ppt_x"/>
                                          </p:val>
                                        </p:tav>
                                      </p:tavLst>
                                    </p:anim>
                                    <p:anim calcmode="lin" valueType="num">
                                      <p:cBhvr>
                                        <p:cTn id="28" dur="750" fill="hold"/>
                                        <p:tgtEl>
                                          <p:spTgt spid="4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25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750"/>
                                        <p:tgtEl>
                                          <p:spTgt spid="49"/>
                                        </p:tgtEl>
                                      </p:cBhvr>
                                    </p:animEffect>
                                    <p:anim calcmode="lin" valueType="num">
                                      <p:cBhvr>
                                        <p:cTn id="32" dur="750" fill="hold"/>
                                        <p:tgtEl>
                                          <p:spTgt spid="49"/>
                                        </p:tgtEl>
                                        <p:attrNameLst>
                                          <p:attrName>ppt_x</p:attrName>
                                        </p:attrNameLst>
                                      </p:cBhvr>
                                      <p:tavLst>
                                        <p:tav tm="0">
                                          <p:val>
                                            <p:strVal val="#ppt_x"/>
                                          </p:val>
                                        </p:tav>
                                        <p:tav tm="100000">
                                          <p:val>
                                            <p:strVal val="#ppt_x"/>
                                          </p:val>
                                        </p:tav>
                                      </p:tavLst>
                                    </p:anim>
                                    <p:anim calcmode="lin" valueType="num">
                                      <p:cBhvr>
                                        <p:cTn id="33" dur="75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5"/>
          <p:cNvSpPr txBox="1"/>
          <p:nvPr/>
        </p:nvSpPr>
        <p:spPr>
          <a:xfrm>
            <a:off x="1369378" y="2545912"/>
            <a:ext cx="5260022" cy="3276090"/>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50000"/>
              </a:lnSpc>
            </a:pP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1643</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（格里历）年</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月</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4</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日</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—1727</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年</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3</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月</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21</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日）爵士，英国皇家学会会员，英国伟大的物理学家、数学家、天文学家、自然哲学家，百科全书式的“全才”，著有</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自然哲学的数学原理</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光学</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二项式定理</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和</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微积分</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。在数学上，牛顿与戈特弗里德</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威廉</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莱布尼茨分享了发展出微积分学的荣誉。他也证明了广义二项式定理，提出了“牛顿法”以趋近函数的零点，并为幂级数的研究作出了贡献。</a:t>
            </a:r>
          </a:p>
        </p:txBody>
      </p:sp>
      <p:sp>
        <p:nvSpPr>
          <p:cNvPr id="10" name="文本框 9"/>
          <p:cNvSpPr txBox="1"/>
          <p:nvPr/>
        </p:nvSpPr>
        <p:spPr>
          <a:xfrm>
            <a:off x="1315062" y="1906290"/>
            <a:ext cx="6048780" cy="523220"/>
          </a:xfrm>
          <a:prstGeom prst="rect">
            <a:avLst/>
          </a:prstGeom>
          <a:noFill/>
        </p:spPr>
        <p:txBody>
          <a:bodyPr wrap="square" rtlCol="0">
            <a:spAutoFit/>
          </a:bodyPr>
          <a:lstStyle/>
          <a:p>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艾萨克 </a:t>
            </a:r>
            <a:r>
              <a:rPr lang="en-US" altLang="zh-CN"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 </a:t>
            </a:r>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牛顿</a:t>
            </a:r>
          </a:p>
        </p:txBody>
      </p:sp>
      <p:grpSp>
        <p:nvGrpSpPr>
          <p:cNvPr id="11" name="组合 10"/>
          <p:cNvGrpSpPr/>
          <p:nvPr/>
        </p:nvGrpSpPr>
        <p:grpSpPr>
          <a:xfrm>
            <a:off x="857249" y="735268"/>
            <a:ext cx="4514851" cy="506313"/>
            <a:chOff x="857249" y="735268"/>
            <a:chExt cx="4514851" cy="506313"/>
          </a:xfrm>
        </p:grpSpPr>
        <p:sp>
          <p:nvSpPr>
            <p:cNvPr id="12" name="文本框 11"/>
            <p:cNvSpPr txBox="1"/>
            <p:nvPr/>
          </p:nvSpPr>
          <p:spPr>
            <a:xfrm>
              <a:off x="1315062" y="766125"/>
              <a:ext cx="40570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国外著名数学名人</a:t>
              </a:r>
            </a:p>
          </p:txBody>
        </p:sp>
        <p:sp>
          <p:nvSpPr>
            <p:cNvPr id="13" name="文本框 12"/>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叁</a:t>
              </a:r>
            </a:p>
          </p:txBody>
        </p:sp>
      </p:grpSp>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6096000" y="875505"/>
            <a:ext cx="5720497" cy="5106990"/>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75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315062" y="1483748"/>
            <a:ext cx="6824519" cy="523220"/>
          </a:xfrm>
          <a:prstGeom prst="rect">
            <a:avLst/>
          </a:prstGeom>
          <a:noFill/>
        </p:spPr>
        <p:txBody>
          <a:bodyPr wrap="square" rtlCol="0">
            <a:spAutoFit/>
          </a:bodyPr>
          <a:lstStyle/>
          <a:p>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行星运动定律的创立者约翰尼斯</a:t>
            </a:r>
            <a:r>
              <a:rPr lang="en-US" altLang="zh-CN"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开普勒</a:t>
            </a:r>
          </a:p>
        </p:txBody>
      </p:sp>
      <p:grpSp>
        <p:nvGrpSpPr>
          <p:cNvPr id="11" name="组合 10"/>
          <p:cNvGrpSpPr/>
          <p:nvPr/>
        </p:nvGrpSpPr>
        <p:grpSpPr>
          <a:xfrm>
            <a:off x="857249" y="735268"/>
            <a:ext cx="4514851" cy="506313"/>
            <a:chOff x="857249" y="735268"/>
            <a:chExt cx="4514851" cy="506313"/>
          </a:xfrm>
        </p:grpSpPr>
        <p:sp>
          <p:nvSpPr>
            <p:cNvPr id="12" name="文本框 11"/>
            <p:cNvSpPr txBox="1"/>
            <p:nvPr/>
          </p:nvSpPr>
          <p:spPr>
            <a:xfrm>
              <a:off x="1315062" y="766125"/>
              <a:ext cx="40570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国外著名数学名人</a:t>
              </a:r>
            </a:p>
          </p:txBody>
        </p:sp>
        <p:sp>
          <p:nvSpPr>
            <p:cNvPr id="13" name="文本框 12"/>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叁</a:t>
              </a:r>
            </a:p>
          </p:txBody>
        </p:sp>
      </p:grpSp>
      <p:grpSp>
        <p:nvGrpSpPr>
          <p:cNvPr id="3" name="组合 2"/>
          <p:cNvGrpSpPr/>
          <p:nvPr/>
        </p:nvGrpSpPr>
        <p:grpSpPr>
          <a:xfrm>
            <a:off x="1181100" y="2026018"/>
            <a:ext cx="9944100" cy="2698382"/>
            <a:chOff x="1181100" y="2026018"/>
            <a:chExt cx="9944100" cy="2698382"/>
          </a:xfrm>
        </p:grpSpPr>
        <p:sp>
          <p:nvSpPr>
            <p:cNvPr id="2" name="矩形 1"/>
            <p:cNvSpPr/>
            <p:nvPr/>
          </p:nvSpPr>
          <p:spPr>
            <a:xfrm>
              <a:off x="1181100" y="2235345"/>
              <a:ext cx="9944100" cy="2298555"/>
            </a:xfrm>
            <a:prstGeom prst="rect">
              <a:avLst/>
            </a:prstGeom>
            <a:solidFill>
              <a:schemeClr val="bg1"/>
            </a:solidFill>
            <a:ln>
              <a:solidFill>
                <a:srgbClr val="698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5"/>
            <p:cNvSpPr txBox="1"/>
            <p:nvPr/>
          </p:nvSpPr>
          <p:spPr>
            <a:xfrm>
              <a:off x="1325248" y="2235345"/>
              <a:ext cx="9799952" cy="2133469"/>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200000"/>
                </a:lnSpc>
              </a:pP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公元</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1571</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年出生在德国的威尔德斯达特镇，恰好是哥白尼发表</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天球运行论</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后的第二十八年。哥白尼在这部伟大著作中提出了行星绕太阳而不是绕地球运转的学说开普勒就读于蒂宾根大学，</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1588</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年获得学士学位，三年后获得硕士学位。当时大多数科学家拒不接受哥白尼的日心说。在蒂宾根大学学习期间，他听到对日心学说所做的合乎逻辑的阐述，很快就相信了这一学说。”</a:t>
              </a:r>
            </a:p>
          </p:txBody>
        </p:sp>
        <p:cxnSp>
          <p:nvCxnSpPr>
            <p:cNvPr id="4" name="直接连接符 3"/>
            <p:cNvCxnSpPr/>
            <p:nvPr/>
          </p:nvCxnSpPr>
          <p:spPr>
            <a:xfrm>
              <a:off x="6096000" y="4724400"/>
              <a:ext cx="5029200" cy="0"/>
            </a:xfrm>
            <a:prstGeom prst="line">
              <a:avLst/>
            </a:prstGeom>
            <a:ln>
              <a:solidFill>
                <a:srgbClr val="69828E"/>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81100" y="2026018"/>
              <a:ext cx="5029200" cy="0"/>
            </a:xfrm>
            <a:prstGeom prst="line">
              <a:avLst/>
            </a:prstGeom>
            <a:ln>
              <a:solidFill>
                <a:srgbClr val="69828E"/>
              </a:solidFill>
            </a:ln>
          </p:spPr>
          <p:style>
            <a:lnRef idx="1">
              <a:schemeClr val="accent1"/>
            </a:lnRef>
            <a:fillRef idx="0">
              <a:schemeClr val="accent1"/>
            </a:fillRef>
            <a:effectRef idx="0">
              <a:schemeClr val="accent1"/>
            </a:effectRef>
            <a:fontRef idx="minor">
              <a:schemeClr val="tx1"/>
            </a:fontRef>
          </p:style>
        </p:cxnSp>
      </p:grpSp>
      <p:pic>
        <p:nvPicPr>
          <p:cNvPr id="16" name="图片 15"/>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3373187" y="3962400"/>
            <a:ext cx="4000984" cy="2895597"/>
          </a:xfrm>
          <a:prstGeom prst="rect">
            <a:avLst/>
          </a:prstGeom>
        </p:spPr>
      </p:pic>
      <p:pic>
        <p:nvPicPr>
          <p:cNvPr id="17" name="图片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41239" y="766125"/>
            <a:ext cx="1956035" cy="1676399"/>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6" presetClass="entr" presetSubtype="37"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outVertical)">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5"/>
          <p:cNvSpPr txBox="1"/>
          <p:nvPr/>
        </p:nvSpPr>
        <p:spPr>
          <a:xfrm>
            <a:off x="647701" y="2199621"/>
            <a:ext cx="7239000" cy="3605026"/>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gn="just">
              <a:lnSpc>
                <a:spcPts val="4100"/>
              </a:lnSpc>
              <a:buFont typeface="Arial" panose="020B0604020202020204" pitchFamily="34" charset="0"/>
              <a:buChar char="•"/>
            </a:pP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又译为泰利斯，公元前</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7</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至</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6</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世纪的古希腊哲学家，米利都学派的创始人，古希腊七贤之首，西方思想史上第一个有名字留下来的哲学家。</a:t>
            </a:r>
          </a:p>
          <a:p>
            <a:pPr marL="285750" indent="-285750" algn="just">
              <a:lnSpc>
                <a:spcPts val="4100"/>
              </a:lnSpc>
              <a:buFont typeface="Arial" panose="020B0604020202020204" pitchFamily="34" charset="0"/>
              <a:buChar char="•"/>
            </a:pP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泰勒斯出生于希腊繁荣的港口城市米利都，据说曾游历埃及，跟当地祭师学习，曾利用日影来测量金字塔的高度，准确地预测了一次日蚀，数学上的泰勒斯定理以他命名。他对天文学亦有研究，确认了小熊座，被指出其有助于航海事业。同时，他是首个希腊人将一年的长度修定为</a:t>
            </a:r>
            <a:r>
              <a:rPr lang="en-US" altLang="zh-CN" sz="1800" dirty="0">
                <a:solidFill>
                  <a:schemeClr val="tx1">
                    <a:lumMod val="85000"/>
                    <a:lumOff val="15000"/>
                  </a:schemeClr>
                </a:solidFill>
                <a:ea typeface="华文隶书" panose="02010800040101010101" charset="-122"/>
                <a:cs typeface="+mn-ea"/>
                <a:sym typeface="微软雅黑" panose="020B0503020204020204" pitchFamily="34" charset="-122"/>
              </a:rPr>
              <a:t>365</a:t>
            </a:r>
            <a:r>
              <a:rPr lang="zh-CN" altLang="en-US" sz="1800" dirty="0">
                <a:solidFill>
                  <a:schemeClr val="tx1">
                    <a:lumMod val="85000"/>
                    <a:lumOff val="15000"/>
                  </a:schemeClr>
                </a:solidFill>
                <a:ea typeface="华文隶书" panose="02010800040101010101" charset="-122"/>
                <a:cs typeface="+mn-ea"/>
                <a:sym typeface="微软雅黑" panose="020B0503020204020204" pitchFamily="34" charset="-122"/>
              </a:rPr>
              <a:t>日。他亦曾估量太阳及月球的大小。</a:t>
            </a:r>
          </a:p>
        </p:txBody>
      </p:sp>
      <p:sp>
        <p:nvSpPr>
          <p:cNvPr id="10" name="文本框 9"/>
          <p:cNvSpPr txBox="1"/>
          <p:nvPr/>
        </p:nvSpPr>
        <p:spPr>
          <a:xfrm>
            <a:off x="555000" y="1706136"/>
            <a:ext cx="6048783" cy="523220"/>
          </a:xfrm>
          <a:prstGeom prst="rect">
            <a:avLst/>
          </a:prstGeom>
          <a:noFill/>
        </p:spPr>
        <p:txBody>
          <a:bodyPr wrap="square" rtlCol="0">
            <a:spAutoFit/>
          </a:bodyPr>
          <a:lstStyle/>
          <a:p>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泰勒斯（约前</a:t>
            </a:r>
            <a:r>
              <a:rPr lang="en-US" altLang="zh-CN"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624</a:t>
            </a:r>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年－约前</a:t>
            </a:r>
            <a:r>
              <a:rPr lang="en-US" altLang="zh-CN"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546</a:t>
            </a:r>
            <a:r>
              <a:rPr lang="zh-CN" altLang="en-US" sz="28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年）</a:t>
            </a:r>
          </a:p>
        </p:txBody>
      </p:sp>
      <p:grpSp>
        <p:nvGrpSpPr>
          <p:cNvPr id="11" name="组合 10"/>
          <p:cNvGrpSpPr/>
          <p:nvPr/>
        </p:nvGrpSpPr>
        <p:grpSpPr>
          <a:xfrm>
            <a:off x="857249" y="735268"/>
            <a:ext cx="4514851" cy="506313"/>
            <a:chOff x="857249" y="735268"/>
            <a:chExt cx="4514851" cy="506313"/>
          </a:xfrm>
        </p:grpSpPr>
        <p:sp>
          <p:nvSpPr>
            <p:cNvPr id="12" name="文本框 11"/>
            <p:cNvSpPr txBox="1"/>
            <p:nvPr/>
          </p:nvSpPr>
          <p:spPr>
            <a:xfrm>
              <a:off x="1315062" y="766125"/>
              <a:ext cx="40570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国外著名数学名人</a:t>
              </a:r>
            </a:p>
          </p:txBody>
        </p:sp>
        <p:sp>
          <p:nvSpPr>
            <p:cNvPr id="13" name="文本框 12"/>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叁</a:t>
              </a:r>
            </a:p>
          </p:txBody>
        </p:sp>
      </p:gr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6700" y="1676401"/>
            <a:ext cx="4000500" cy="4000500"/>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anim calcmode="lin" valueType="num">
                                      <p:cBhvr>
                                        <p:cTn id="12" dur="750" fill="hold"/>
                                        <p:tgtEl>
                                          <p:spTgt spid="8"/>
                                        </p:tgtEl>
                                        <p:attrNameLst>
                                          <p:attrName>ppt_x</p:attrName>
                                        </p:attrNameLst>
                                      </p:cBhvr>
                                      <p:tavLst>
                                        <p:tav tm="0">
                                          <p:val>
                                            <p:strVal val="#ppt_x"/>
                                          </p:val>
                                        </p:tav>
                                        <p:tav tm="100000">
                                          <p:val>
                                            <p:strVal val="#ppt_x"/>
                                          </p:val>
                                        </p:tav>
                                      </p:tavLst>
                                    </p:anim>
                                    <p:anim calcmode="lin" valueType="num">
                                      <p:cBhvr>
                                        <p:cTn id="13" dur="75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542206" y="1559321"/>
            <a:ext cx="5514748" cy="4070889"/>
            <a:chOff x="3542206" y="1559321"/>
            <a:chExt cx="5514748" cy="4070889"/>
          </a:xfrm>
        </p:grpSpPr>
        <p:sp>
          <p:nvSpPr>
            <p:cNvPr id="16" name="矩形 15"/>
            <p:cNvSpPr/>
            <p:nvPr/>
          </p:nvSpPr>
          <p:spPr>
            <a:xfrm>
              <a:off x="3542206" y="1559321"/>
              <a:ext cx="5514748" cy="4070889"/>
            </a:xfrm>
            <a:prstGeom prst="rect">
              <a:avLst/>
            </a:prstGeom>
            <a:solidFill>
              <a:schemeClr val="bg1"/>
            </a:solidFill>
            <a:ln>
              <a:solidFill>
                <a:srgbClr val="866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542206" y="1723227"/>
              <a:ext cx="5514747" cy="3743076"/>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泰勒斯是一个商人，可是他不好好经商，不好好赚钱，他老去探索些没用事情，所以他很穷，赚不到钱，他有一点钱就去旅行就花掉了，所以有人说哲学家是那些没用的人，赚不到钱的人，很穷的人。泰勒斯有一年运用他掌握的知识赚了一笔钱，当然这个说法可能有杜撰的意思，他知道那一年雅典人的橄榄会丰收，然后租下了全村所有的榨橄榄的机器，于是乘机抬高垄断了价格就赚了一把钱，以此来证明哲学家，有智慧的人，有更重要的事情要做，他有更乐于追求的东西要去追求，赚钱，如果他想赚的话，他是可以比别人赚得多的，不过他有更重要的事情要做。</a:t>
              </a:r>
            </a:p>
          </p:txBody>
        </p:sp>
      </p:grpSp>
      <p:grpSp>
        <p:nvGrpSpPr>
          <p:cNvPr id="6" name="组合 5"/>
          <p:cNvGrpSpPr/>
          <p:nvPr/>
        </p:nvGrpSpPr>
        <p:grpSpPr>
          <a:xfrm>
            <a:off x="857249" y="735268"/>
            <a:ext cx="4514851" cy="506313"/>
            <a:chOff x="857249" y="735268"/>
            <a:chExt cx="4514851" cy="506313"/>
          </a:xfrm>
        </p:grpSpPr>
        <p:sp>
          <p:nvSpPr>
            <p:cNvPr id="7" name="文本框 6"/>
            <p:cNvSpPr txBox="1"/>
            <p:nvPr/>
          </p:nvSpPr>
          <p:spPr>
            <a:xfrm>
              <a:off x="1315062" y="766125"/>
              <a:ext cx="40570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国外著名数学名人</a:t>
              </a:r>
            </a:p>
          </p:txBody>
        </p:sp>
        <p:sp>
          <p:nvSpPr>
            <p:cNvPr id="8" name="文本框 7"/>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叁</a:t>
              </a:r>
            </a:p>
          </p:txBody>
        </p:sp>
      </p:grpSp>
      <p:pic>
        <p:nvPicPr>
          <p:cNvPr id="14" name="图片 1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495300" y="1493581"/>
            <a:ext cx="3046906" cy="4407794"/>
          </a:xfrm>
          <a:prstGeom prst="rect">
            <a:avLst/>
          </a:prstGeom>
        </p:spPr>
      </p:pic>
      <p:pic>
        <p:nvPicPr>
          <p:cNvPr id="15" name="图片 14"/>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9056954" y="1227789"/>
            <a:ext cx="2792146" cy="4673585"/>
          </a:xfrm>
          <a:prstGeom prst="rect">
            <a:avLst/>
          </a:prstGeom>
        </p:spPr>
      </p:pic>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1+#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16" presetClass="entr" presetSubtype="21" fill="hold" nodeType="withEffect">
                                  <p:stCondLst>
                                    <p:cond delay="75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screen">
            <a:extLst>
              <a:ext uri="{28A0092B-C50C-407E-A947-70E740481C1C}">
                <a14:useLocalDpi xmlns:a14="http://schemas.microsoft.com/office/drawing/2010/main"/>
              </a:ext>
            </a:extLst>
          </a:blip>
          <a:srcRect r="2062"/>
          <a:stretch>
            <a:fillRect/>
          </a:stretch>
        </p:blipFill>
        <p:spPr>
          <a:xfrm>
            <a:off x="-1" y="0"/>
            <a:ext cx="12192001" cy="6858000"/>
          </a:xfrm>
          <a:prstGeom prst="rect">
            <a:avLst/>
          </a:prstGeom>
        </p:spPr>
      </p:pic>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r="1066"/>
          <a:stretch>
            <a:fillRect/>
          </a:stretch>
        </p:blipFill>
        <p:spPr>
          <a:xfrm>
            <a:off x="144379" y="156410"/>
            <a:ext cx="11903242" cy="6545179"/>
          </a:xfrm>
          <a:prstGeom prst="rect">
            <a:avLst/>
          </a:prstGeom>
        </p:spPr>
      </p:pic>
      <p:pic>
        <p:nvPicPr>
          <p:cNvPr id="11" name="图片 10"/>
          <p:cNvPicPr>
            <a:picLocks noChangeAspect="1"/>
          </p:cNvPicPr>
          <p:nvPr/>
        </p:nvPicPr>
        <p:blipFill rotWithShape="1">
          <a:blip r:embed="rId4" cstate="screen">
            <a:extLst>
              <a:ext uri="{28A0092B-C50C-407E-A947-70E740481C1C}">
                <a14:useLocalDpi xmlns:a14="http://schemas.microsoft.com/office/drawing/2010/main"/>
              </a:ext>
            </a:extLst>
          </a:blip>
          <a:srcRect t="-13706"/>
          <a:stretch>
            <a:fillRect/>
          </a:stretch>
        </p:blipFill>
        <p:spPr>
          <a:xfrm>
            <a:off x="7153131" y="3746347"/>
            <a:ext cx="5018170" cy="2675021"/>
          </a:xfrm>
          <a:prstGeom prst="rect">
            <a:avLst/>
          </a:prstGeom>
        </p:spPr>
      </p:pic>
      <p:pic>
        <p:nvPicPr>
          <p:cNvPr id="7" name="图片 6"/>
          <p:cNvPicPr>
            <a:picLocks noChangeAspect="1"/>
          </p:cNvPicPr>
          <p:nvPr/>
        </p:nvPicPr>
        <p:blipFill rotWithShape="1">
          <a:blip r:embed="rId5" cstate="screen">
            <a:extLst>
              <a:ext uri="{28A0092B-C50C-407E-A947-70E740481C1C}">
                <a14:useLocalDpi xmlns:a14="http://schemas.microsoft.com/office/drawing/2010/main"/>
              </a:ext>
            </a:extLst>
          </a:blip>
          <a:srcRect l="-3"/>
          <a:stretch>
            <a:fillRect/>
          </a:stretch>
        </p:blipFill>
        <p:spPr>
          <a:xfrm>
            <a:off x="1" y="1572126"/>
            <a:ext cx="4924926" cy="3785937"/>
          </a:xfrm>
          <a:prstGeom prst="rect">
            <a:avLst/>
          </a:prstGeom>
        </p:spPr>
      </p:pic>
      <p:pic>
        <p:nvPicPr>
          <p:cNvPr id="15" name="图片 14"/>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flipH="1">
            <a:off x="-1" y="4241106"/>
            <a:ext cx="4134853" cy="2771299"/>
          </a:xfrm>
          <a:prstGeom prst="rect">
            <a:avLst/>
          </a:prstGeom>
        </p:spPr>
      </p:pic>
      <p:sp>
        <p:nvSpPr>
          <p:cNvPr id="18" name="矩形 17"/>
          <p:cNvSpPr/>
          <p:nvPr/>
        </p:nvSpPr>
        <p:spPr>
          <a:xfrm>
            <a:off x="3138277" y="3824065"/>
            <a:ext cx="6155999" cy="553998"/>
          </a:xfrm>
          <a:prstGeom prst="rect">
            <a:avLst/>
          </a:prstGeom>
        </p:spPr>
        <p:txBody>
          <a:bodyPr wrap="square">
            <a:spAutoFit/>
          </a:bodyPr>
          <a:lstStyle/>
          <a:p>
            <a:pPr algn="ctr"/>
            <a:r>
              <a:rPr lang="en-US" altLang="zh-CN" sz="1500" dirty="0">
                <a:solidFill>
                  <a:srgbClr val="1A4256"/>
                </a:solidFill>
                <a:latin typeface="华文新魏" panose="02010800040101010101" charset="-122"/>
                <a:ea typeface="华文新魏" panose="02010800040101010101" charset="-122"/>
                <a:cs typeface="+mn-ea"/>
                <a:sym typeface="+mn-lt"/>
              </a:rPr>
              <a:t>Lorem ipsum dolor sit amet, consectetuer adipiscing elit. Maecenas porttitor congue massa. Fusce posuere, magna sed pulvinar ultricies</a:t>
            </a:r>
            <a:endParaRPr lang="zh-CN" altLang="en-US" sz="1500" dirty="0">
              <a:solidFill>
                <a:srgbClr val="1A4256"/>
              </a:solidFill>
              <a:latin typeface="华文新魏" panose="02010800040101010101" charset="-122"/>
              <a:ea typeface="华文新魏" panose="02010800040101010101" charset="-122"/>
              <a:cs typeface="+mn-ea"/>
              <a:sym typeface="+mn-lt"/>
            </a:endParaRPr>
          </a:p>
        </p:txBody>
      </p:sp>
      <p:grpSp>
        <p:nvGrpSpPr>
          <p:cNvPr id="6" name="组合 5"/>
          <p:cNvGrpSpPr/>
          <p:nvPr/>
        </p:nvGrpSpPr>
        <p:grpSpPr>
          <a:xfrm>
            <a:off x="7249161" y="1343149"/>
            <a:ext cx="1827939" cy="1879578"/>
            <a:chOff x="7283382" y="1413646"/>
            <a:chExt cx="1827939" cy="1879578"/>
          </a:xfrm>
        </p:grpSpPr>
        <p:sp>
          <p:nvSpPr>
            <p:cNvPr id="40" name="文本框 39"/>
            <p:cNvSpPr txBox="1"/>
            <p:nvPr/>
          </p:nvSpPr>
          <p:spPr>
            <a:xfrm>
              <a:off x="7299521" y="1413646"/>
              <a:ext cx="1811800" cy="18620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1500" spc="-300" dirty="0">
                  <a:ln w="120650">
                    <a:solidFill>
                      <a:schemeClr val="bg1"/>
                    </a:solidFill>
                  </a:ln>
                  <a:solidFill>
                    <a:srgbClr val="575563"/>
                  </a:solidFill>
                  <a:latin typeface="汉仪大宋简" panose="02010609000101010101" charset="-122"/>
                  <a:ea typeface="华文新魏" panose="02010800040101010101" charset="-122"/>
                </a:rPr>
                <a:t>观</a:t>
              </a:r>
            </a:p>
          </p:txBody>
        </p:sp>
        <p:sp>
          <p:nvSpPr>
            <p:cNvPr id="19" name="文本框 18"/>
            <p:cNvSpPr txBox="1"/>
            <p:nvPr/>
          </p:nvSpPr>
          <p:spPr>
            <a:xfrm>
              <a:off x="7283382" y="1431176"/>
              <a:ext cx="1568076"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观</a:t>
              </a:r>
            </a:p>
          </p:txBody>
        </p:sp>
      </p:grpSp>
      <p:grpSp>
        <p:nvGrpSpPr>
          <p:cNvPr id="22" name="组合 21"/>
          <p:cNvGrpSpPr/>
          <p:nvPr/>
        </p:nvGrpSpPr>
        <p:grpSpPr>
          <a:xfrm>
            <a:off x="3160010" y="3191489"/>
            <a:ext cx="6156000" cy="523220"/>
            <a:chOff x="3308426" y="4143873"/>
            <a:chExt cx="5397500" cy="523220"/>
          </a:xfrm>
        </p:grpSpPr>
        <p:cxnSp>
          <p:nvCxnSpPr>
            <p:cNvPr id="23" name="直接连接符 22"/>
            <p:cNvCxnSpPr/>
            <p:nvPr/>
          </p:nvCxnSpPr>
          <p:spPr>
            <a:xfrm>
              <a:off x="3308426" y="4172838"/>
              <a:ext cx="5397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308426" y="4655438"/>
              <a:ext cx="5397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382166" y="4143873"/>
              <a:ext cx="5323760" cy="523220"/>
            </a:xfrm>
            <a:prstGeom prst="rect">
              <a:avLst/>
            </a:prstGeom>
            <a:noFill/>
          </p:spPr>
          <p:txBody>
            <a:bodyPr wrap="square" rtlCol="0">
              <a:spAutoFit/>
            </a:bodyPr>
            <a:lstStyle/>
            <a:p>
              <a:pPr algn="dist"/>
              <a:r>
                <a:rPr lang="zh-CN" altLang="en-US" sz="2800" spc="200" dirty="0">
                  <a:solidFill>
                    <a:srgbClr val="1A4256"/>
                  </a:solidFill>
                  <a:latin typeface="华文新魏" panose="02010800040101010101" charset="-122"/>
                  <a:ea typeface="华文新魏" panose="02010800040101010101" charset="-122"/>
                  <a:cs typeface="+mn-ea"/>
                  <a:sym typeface="+mn-lt"/>
                </a:rPr>
                <a:t>中外古今数学名人介绍</a:t>
              </a:r>
            </a:p>
          </p:txBody>
        </p:sp>
      </p:grpSp>
      <p:grpSp>
        <p:nvGrpSpPr>
          <p:cNvPr id="10" name="组合 9"/>
          <p:cNvGrpSpPr/>
          <p:nvPr/>
        </p:nvGrpSpPr>
        <p:grpSpPr>
          <a:xfrm>
            <a:off x="2459162" y="1343149"/>
            <a:ext cx="1698413" cy="1868760"/>
            <a:chOff x="2621110" y="1253558"/>
            <a:chExt cx="1698413" cy="1868760"/>
          </a:xfrm>
        </p:grpSpPr>
        <p:sp>
          <p:nvSpPr>
            <p:cNvPr id="32" name="文本框 31"/>
            <p:cNvSpPr txBox="1"/>
            <p:nvPr/>
          </p:nvSpPr>
          <p:spPr>
            <a:xfrm>
              <a:off x="2626356" y="1260270"/>
              <a:ext cx="1693167" cy="1862048"/>
            </a:xfrm>
            <a:prstGeom prst="rect">
              <a:avLst/>
            </a:prstGeom>
            <a:noFill/>
          </p:spPr>
          <p:txBody>
            <a:bodyPr wrap="square" rtlCol="0">
              <a:spAutoFit/>
            </a:bodyPr>
            <a:lstStyle/>
            <a:p>
              <a:r>
                <a:rPr lang="zh-CN" altLang="en-US" sz="11500" spc="-300" dirty="0">
                  <a:ln w="88900">
                    <a:solidFill>
                      <a:schemeClr val="bg1"/>
                    </a:solidFill>
                  </a:ln>
                  <a:solidFill>
                    <a:srgbClr val="575563"/>
                  </a:solidFill>
                  <a:effectLst>
                    <a:outerShdw blurRad="50800" dist="38100" dir="2700000" algn="tl" rotWithShape="0">
                      <a:prstClr val="black">
                        <a:alpha val="40000"/>
                      </a:prstClr>
                    </a:outerShdw>
                  </a:effectLst>
                  <a:latin typeface="汉仪大宋简" panose="02010609000101010101" charset="-122"/>
                  <a:ea typeface="华文新魏" panose="02010800040101010101" charset="-122"/>
                </a:rPr>
                <a:t>感</a:t>
              </a:r>
            </a:p>
          </p:txBody>
        </p:sp>
        <p:sp>
          <p:nvSpPr>
            <p:cNvPr id="26" name="文本框 25"/>
            <p:cNvSpPr txBox="1"/>
            <p:nvPr/>
          </p:nvSpPr>
          <p:spPr>
            <a:xfrm>
              <a:off x="2621110" y="1253558"/>
              <a:ext cx="1693167"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感</a:t>
              </a:r>
            </a:p>
          </p:txBody>
        </p:sp>
      </p:grpSp>
      <p:grpSp>
        <p:nvGrpSpPr>
          <p:cNvPr id="2" name="组合 1"/>
          <p:cNvGrpSpPr/>
          <p:nvPr/>
        </p:nvGrpSpPr>
        <p:grpSpPr>
          <a:xfrm>
            <a:off x="3593485" y="1343149"/>
            <a:ext cx="1831588" cy="1862048"/>
            <a:chOff x="3490450" y="1007746"/>
            <a:chExt cx="1831588" cy="1862048"/>
          </a:xfrm>
        </p:grpSpPr>
        <p:sp>
          <p:nvSpPr>
            <p:cNvPr id="34" name="文本框 33"/>
            <p:cNvSpPr txBox="1"/>
            <p:nvPr/>
          </p:nvSpPr>
          <p:spPr>
            <a:xfrm>
              <a:off x="3510238" y="1007746"/>
              <a:ext cx="1811800" cy="1862048"/>
            </a:xfrm>
            <a:prstGeom prst="rect">
              <a:avLst/>
            </a:prstGeom>
            <a:noFill/>
          </p:spPr>
          <p:txBody>
            <a:bodyPr wrap="square" rtlCol="0">
              <a:spAutoFit/>
            </a:bodyPr>
            <a:lstStyle/>
            <a:p>
              <a:r>
                <a:rPr lang="zh-CN" altLang="en-US" sz="11500" spc="-300" dirty="0">
                  <a:ln w="120650">
                    <a:solidFill>
                      <a:schemeClr val="bg1"/>
                    </a:solidFill>
                  </a:ln>
                  <a:solidFill>
                    <a:srgbClr val="575563"/>
                  </a:solidFill>
                  <a:effectLst>
                    <a:outerShdw blurRad="50800" dist="38100" dir="2700000" algn="tl" rotWithShape="0">
                      <a:prstClr val="black">
                        <a:alpha val="40000"/>
                      </a:prstClr>
                    </a:outerShdw>
                  </a:effectLst>
                  <a:latin typeface="汉仪大宋简" panose="02010609000101010101" charset="-122"/>
                  <a:ea typeface="华文新魏" panose="02010800040101010101" charset="-122"/>
                </a:rPr>
                <a:t>谢</a:t>
              </a:r>
            </a:p>
          </p:txBody>
        </p:sp>
        <p:sp>
          <p:nvSpPr>
            <p:cNvPr id="27" name="文本框 26"/>
            <p:cNvSpPr txBox="1"/>
            <p:nvPr/>
          </p:nvSpPr>
          <p:spPr>
            <a:xfrm>
              <a:off x="3490450" y="1007746"/>
              <a:ext cx="1811800"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谢</a:t>
              </a:r>
            </a:p>
          </p:txBody>
        </p:sp>
      </p:grpSp>
      <p:grpSp>
        <p:nvGrpSpPr>
          <p:cNvPr id="3" name="组合 2"/>
          <p:cNvGrpSpPr/>
          <p:nvPr/>
        </p:nvGrpSpPr>
        <p:grpSpPr>
          <a:xfrm>
            <a:off x="4889558" y="1343149"/>
            <a:ext cx="1847433" cy="1869510"/>
            <a:chOff x="4696145" y="1357963"/>
            <a:chExt cx="1847433" cy="1869510"/>
          </a:xfrm>
        </p:grpSpPr>
        <p:sp>
          <p:nvSpPr>
            <p:cNvPr id="35" name="文本框 34"/>
            <p:cNvSpPr txBox="1"/>
            <p:nvPr/>
          </p:nvSpPr>
          <p:spPr>
            <a:xfrm>
              <a:off x="4731778" y="1365425"/>
              <a:ext cx="1811800" cy="18620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1500" spc="-300" dirty="0">
                  <a:ln w="120650">
                    <a:solidFill>
                      <a:schemeClr val="bg1"/>
                    </a:solidFill>
                  </a:ln>
                  <a:solidFill>
                    <a:srgbClr val="575563"/>
                  </a:solidFill>
                  <a:latin typeface="汉仪大宋简" panose="02010609000101010101" charset="-122"/>
                  <a:ea typeface="华文新魏" panose="02010800040101010101" charset="-122"/>
                </a:rPr>
                <a:t>您</a:t>
              </a:r>
            </a:p>
          </p:txBody>
        </p:sp>
        <p:sp>
          <p:nvSpPr>
            <p:cNvPr id="28" name="文本框 27"/>
            <p:cNvSpPr txBox="1"/>
            <p:nvPr/>
          </p:nvSpPr>
          <p:spPr>
            <a:xfrm>
              <a:off x="4696145" y="1357963"/>
              <a:ext cx="1715934"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您</a:t>
              </a:r>
            </a:p>
          </p:txBody>
        </p:sp>
      </p:grpSp>
      <p:grpSp>
        <p:nvGrpSpPr>
          <p:cNvPr id="4" name="组合 3"/>
          <p:cNvGrpSpPr/>
          <p:nvPr/>
        </p:nvGrpSpPr>
        <p:grpSpPr>
          <a:xfrm>
            <a:off x="6049076" y="1343149"/>
            <a:ext cx="1811800" cy="1862049"/>
            <a:chOff x="5552045" y="793778"/>
            <a:chExt cx="1811800" cy="1862049"/>
          </a:xfrm>
        </p:grpSpPr>
        <p:sp>
          <p:nvSpPr>
            <p:cNvPr id="36" name="文本框 35"/>
            <p:cNvSpPr txBox="1"/>
            <p:nvPr/>
          </p:nvSpPr>
          <p:spPr>
            <a:xfrm>
              <a:off x="5552045" y="793779"/>
              <a:ext cx="1811800" cy="18620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1500" spc="-300" dirty="0">
                  <a:ln w="120650">
                    <a:solidFill>
                      <a:schemeClr val="bg1"/>
                    </a:solidFill>
                  </a:ln>
                  <a:solidFill>
                    <a:srgbClr val="575563"/>
                  </a:solidFill>
                  <a:latin typeface="汉仪大宋简" panose="02010609000101010101" charset="-122"/>
                  <a:ea typeface="华文新魏" panose="02010800040101010101" charset="-122"/>
                </a:rPr>
                <a:t>的</a:t>
              </a:r>
            </a:p>
          </p:txBody>
        </p:sp>
        <p:sp>
          <p:nvSpPr>
            <p:cNvPr id="29" name="文本框 28"/>
            <p:cNvSpPr txBox="1"/>
            <p:nvPr/>
          </p:nvSpPr>
          <p:spPr>
            <a:xfrm>
              <a:off x="5560963" y="793778"/>
              <a:ext cx="1756631"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的</a:t>
              </a:r>
            </a:p>
          </p:txBody>
        </p:sp>
      </p:grpSp>
      <p:grpSp>
        <p:nvGrpSpPr>
          <p:cNvPr id="8" name="组合 7"/>
          <p:cNvGrpSpPr/>
          <p:nvPr/>
        </p:nvGrpSpPr>
        <p:grpSpPr>
          <a:xfrm>
            <a:off x="8522534" y="1343149"/>
            <a:ext cx="1811800" cy="1873050"/>
            <a:chOff x="8329630" y="1388814"/>
            <a:chExt cx="1811800" cy="1873050"/>
          </a:xfrm>
        </p:grpSpPr>
        <p:sp>
          <p:nvSpPr>
            <p:cNvPr id="41" name="文本框 40"/>
            <p:cNvSpPr txBox="1"/>
            <p:nvPr/>
          </p:nvSpPr>
          <p:spPr>
            <a:xfrm>
              <a:off x="8329630" y="1388814"/>
              <a:ext cx="1811800" cy="18620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1500" spc="-300" dirty="0">
                  <a:ln w="120650">
                    <a:solidFill>
                      <a:schemeClr val="bg1"/>
                    </a:solidFill>
                  </a:ln>
                  <a:solidFill>
                    <a:srgbClr val="575563"/>
                  </a:solidFill>
                  <a:latin typeface="汉仪大宋简" panose="02010609000101010101" charset="-122"/>
                  <a:ea typeface="华文新魏" panose="02010800040101010101" charset="-122"/>
                </a:rPr>
                <a:t>看</a:t>
              </a:r>
            </a:p>
          </p:txBody>
        </p:sp>
        <p:sp>
          <p:nvSpPr>
            <p:cNvPr id="30" name="文本框 29"/>
            <p:cNvSpPr txBox="1"/>
            <p:nvPr/>
          </p:nvSpPr>
          <p:spPr>
            <a:xfrm>
              <a:off x="8341959" y="1399816"/>
              <a:ext cx="1568076" cy="1862048"/>
            </a:xfrm>
            <a:prstGeom prst="rect">
              <a:avLst/>
            </a:prstGeom>
            <a:noFill/>
          </p:spPr>
          <p:txBody>
            <a:bodyPr wrap="square" rtlCol="0">
              <a:spAutoFit/>
            </a:bodyPr>
            <a:lstStyle/>
            <a:p>
              <a:r>
                <a:rPr lang="zh-CN" altLang="en-US" sz="11500" spc="-300" dirty="0">
                  <a:solidFill>
                    <a:srgbClr val="575563"/>
                  </a:solidFill>
                  <a:latin typeface="汉仪大宋简" panose="02010609000101010101" charset="-122"/>
                  <a:ea typeface="华文新魏" panose="02010800040101010101" charset="-122"/>
                </a:rPr>
                <a:t>看</a:t>
              </a:r>
            </a:p>
          </p:txBody>
        </p:sp>
      </p:grpSp>
      <p:pic>
        <p:nvPicPr>
          <p:cNvPr id="31" name="图片 30"/>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a:xfrm>
            <a:off x="9891297" y="1631728"/>
            <a:ext cx="313604" cy="583557"/>
          </a:xfrm>
          <a:prstGeom prst="rect">
            <a:avLst/>
          </a:prstGeom>
        </p:spPr>
      </p:pic>
      <p:pic>
        <p:nvPicPr>
          <p:cNvPr id="33" name="图片 32"/>
          <p:cNvPicPr>
            <a:picLocks noChangeAspect="1"/>
          </p:cNvPicPr>
          <p:nvPr/>
        </p:nvPicPr>
        <p:blipFill rotWithShape="1">
          <a:blip r:embed="rId9" cstate="screen">
            <a:extLst>
              <a:ext uri="{28A0092B-C50C-407E-A947-70E740481C1C}">
                <a14:useLocalDpi xmlns:a14="http://schemas.microsoft.com/office/drawing/2010/main"/>
              </a:ext>
            </a:extLst>
          </a:blip>
          <a:srcRect/>
          <a:stretch>
            <a:fillRect/>
          </a:stretch>
        </p:blipFill>
        <p:spPr>
          <a:xfrm>
            <a:off x="10635163" y="811925"/>
            <a:ext cx="1568076" cy="2665780"/>
          </a:xfrm>
          <a:prstGeom prst="rect">
            <a:avLst/>
          </a:prstGeom>
        </p:spPr>
      </p:pic>
      <p:pic>
        <p:nvPicPr>
          <p:cNvPr id="37" name="图片 3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4934405" y="893939"/>
            <a:ext cx="929111" cy="1045250"/>
          </a:xfrm>
          <a:prstGeom prst="rect">
            <a:avLst/>
          </a:prstGeom>
        </p:spPr>
      </p:pic>
      <p:sp>
        <p:nvSpPr>
          <p:cNvPr id="38" name="文本框 37"/>
          <p:cNvSpPr txBox="1"/>
          <p:nvPr/>
        </p:nvSpPr>
        <p:spPr>
          <a:xfrm>
            <a:off x="3862319" y="4520285"/>
            <a:ext cx="1859805" cy="353943"/>
          </a:xfrm>
          <a:prstGeom prst="rect">
            <a:avLst/>
          </a:prstGeom>
          <a:noFill/>
        </p:spPr>
        <p:txBody>
          <a:bodyPr wrap="none" rtlCol="0">
            <a:spAutoFit/>
          </a:bodyPr>
          <a:lstStyle/>
          <a:p>
            <a:r>
              <a:rPr lang="zh-CN" altLang="en-US" sz="1700" dirty="0">
                <a:solidFill>
                  <a:srgbClr val="575563"/>
                </a:solidFill>
                <a:latin typeface="华文新魏" panose="02010800040101010101" charset="-122"/>
                <a:ea typeface="华文新魏" panose="02010800040101010101" charset="-122"/>
              </a:rPr>
              <a:t>汇报人</a:t>
            </a:r>
            <a:r>
              <a:rPr lang="zh-CN" altLang="en-US" sz="1700" dirty="0" smtClean="0">
                <a:solidFill>
                  <a:srgbClr val="575563"/>
                </a:solidFill>
                <a:latin typeface="华文新魏" panose="02010800040101010101" charset="-122"/>
                <a:ea typeface="华文新魏" panose="02010800040101010101" charset="-122"/>
              </a:rPr>
              <a:t>：第一</a:t>
            </a:r>
            <a:r>
              <a:rPr lang="en-US" altLang="zh-CN" sz="1700" dirty="0" smtClean="0">
                <a:solidFill>
                  <a:srgbClr val="575563"/>
                </a:solidFill>
                <a:latin typeface="华文新魏" panose="02010800040101010101" charset="-122"/>
                <a:ea typeface="华文新魏" panose="02010800040101010101" charset="-122"/>
              </a:rPr>
              <a:t>PPT</a:t>
            </a:r>
            <a:endParaRPr lang="zh-CN" altLang="en-US" sz="1700" dirty="0">
              <a:solidFill>
                <a:srgbClr val="575563"/>
              </a:solidFill>
              <a:latin typeface="华文新魏" panose="02010800040101010101" charset="-122"/>
              <a:ea typeface="华文新魏" panose="02010800040101010101" charset="-122"/>
            </a:endParaRPr>
          </a:p>
        </p:txBody>
      </p:sp>
      <p:sp>
        <p:nvSpPr>
          <p:cNvPr id="39" name="文本框 38"/>
          <p:cNvSpPr txBox="1"/>
          <p:nvPr/>
        </p:nvSpPr>
        <p:spPr>
          <a:xfrm>
            <a:off x="6743385" y="4520285"/>
            <a:ext cx="1685077" cy="353943"/>
          </a:xfrm>
          <a:prstGeom prst="rect">
            <a:avLst/>
          </a:prstGeom>
          <a:noFill/>
        </p:spPr>
        <p:txBody>
          <a:bodyPr wrap="none" rtlCol="0">
            <a:spAutoFit/>
          </a:bodyPr>
          <a:lstStyle/>
          <a:p>
            <a:r>
              <a:rPr lang="zh-CN" altLang="en-US" sz="1700" dirty="0">
                <a:solidFill>
                  <a:srgbClr val="575563"/>
                </a:solidFill>
                <a:latin typeface="华文新魏" panose="02010800040101010101" charset="-122"/>
                <a:ea typeface="华文新魏" panose="02010800040101010101" charset="-122"/>
              </a:rPr>
              <a:t>时间：</a:t>
            </a:r>
            <a:r>
              <a:rPr lang="en-US" altLang="zh-CN" sz="1700" dirty="0">
                <a:solidFill>
                  <a:srgbClr val="575563"/>
                </a:solidFill>
                <a:latin typeface="华文新魏" panose="02010800040101010101" charset="-122"/>
                <a:ea typeface="华文新魏" panose="02010800040101010101" charset="-122"/>
              </a:rPr>
              <a:t>20XX.X.X</a:t>
            </a:r>
            <a:endParaRPr lang="zh-CN" altLang="en-US" sz="1700" dirty="0">
              <a:solidFill>
                <a:srgbClr val="575563"/>
              </a:solidFill>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8000">
        <p:wheel spokes="1"/>
      </p:transition>
    </mc:Choice>
    <mc:Fallback xmlns="">
      <p:transition spd="slow" advClick="0" advTm="800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22" presetClass="entr" presetSubtype="4"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1000"/>
                                        <p:tgtEl>
                                          <p:spTgt spid="11"/>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1000"/>
                                        <p:tgtEl>
                                          <p:spTgt spid="15"/>
                                        </p:tgtEl>
                                      </p:cBhvr>
                                    </p:animEffect>
                                  </p:childTnLst>
                                </p:cTn>
                              </p:par>
                              <p:par>
                                <p:cTn id="18" presetID="42" presetClass="entr" presetSubtype="0" fill="hold"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750"/>
                                        <p:tgtEl>
                                          <p:spTgt spid="10"/>
                                        </p:tgtEl>
                                      </p:cBhvr>
                                    </p:animEffect>
                                    <p:anim calcmode="lin" valueType="num">
                                      <p:cBhvr>
                                        <p:cTn id="26" dur="750" fill="hold"/>
                                        <p:tgtEl>
                                          <p:spTgt spid="10"/>
                                        </p:tgtEl>
                                        <p:attrNameLst>
                                          <p:attrName>ppt_x</p:attrName>
                                        </p:attrNameLst>
                                      </p:cBhvr>
                                      <p:tavLst>
                                        <p:tav tm="0">
                                          <p:val>
                                            <p:strVal val="#ppt_x"/>
                                          </p:val>
                                        </p:tav>
                                        <p:tav tm="100000">
                                          <p:val>
                                            <p:strVal val="#ppt_x"/>
                                          </p:val>
                                        </p:tav>
                                      </p:tavLst>
                                    </p:anim>
                                    <p:anim calcmode="lin" valueType="num">
                                      <p:cBhvr>
                                        <p:cTn id="27" dur="75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750"/>
                                        <p:tgtEl>
                                          <p:spTgt spid="3"/>
                                        </p:tgtEl>
                                      </p:cBhvr>
                                    </p:animEffect>
                                    <p:anim calcmode="lin" valueType="num">
                                      <p:cBhvr>
                                        <p:cTn id="31" dur="750" fill="hold"/>
                                        <p:tgtEl>
                                          <p:spTgt spid="3"/>
                                        </p:tgtEl>
                                        <p:attrNameLst>
                                          <p:attrName>ppt_x</p:attrName>
                                        </p:attrNameLst>
                                      </p:cBhvr>
                                      <p:tavLst>
                                        <p:tav tm="0">
                                          <p:val>
                                            <p:strVal val="#ppt_x"/>
                                          </p:val>
                                        </p:tav>
                                        <p:tav tm="100000">
                                          <p:val>
                                            <p:strVal val="#ppt_x"/>
                                          </p:val>
                                        </p:tav>
                                      </p:tavLst>
                                    </p:anim>
                                    <p:anim calcmode="lin" valueType="num">
                                      <p:cBhvr>
                                        <p:cTn id="32" dur="750" fill="hold"/>
                                        <p:tgtEl>
                                          <p:spTgt spid="3"/>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0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750"/>
                                        <p:tgtEl>
                                          <p:spTgt spid="8"/>
                                        </p:tgtEl>
                                      </p:cBhvr>
                                    </p:animEffect>
                                    <p:anim calcmode="lin" valueType="num">
                                      <p:cBhvr>
                                        <p:cTn id="36" dur="750" fill="hold"/>
                                        <p:tgtEl>
                                          <p:spTgt spid="8"/>
                                        </p:tgtEl>
                                        <p:attrNameLst>
                                          <p:attrName>ppt_x</p:attrName>
                                        </p:attrNameLst>
                                      </p:cBhvr>
                                      <p:tavLst>
                                        <p:tav tm="0">
                                          <p:val>
                                            <p:strVal val="#ppt_x"/>
                                          </p:val>
                                        </p:tav>
                                        <p:tav tm="100000">
                                          <p:val>
                                            <p:strVal val="#ppt_x"/>
                                          </p:val>
                                        </p:tav>
                                      </p:tavLst>
                                    </p:anim>
                                    <p:anim calcmode="lin" valueType="num">
                                      <p:cBhvr>
                                        <p:cTn id="37" dur="750" fill="hold"/>
                                        <p:tgtEl>
                                          <p:spTgt spid="8"/>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100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750"/>
                                        <p:tgtEl>
                                          <p:spTgt spid="2"/>
                                        </p:tgtEl>
                                      </p:cBhvr>
                                    </p:animEffect>
                                    <p:anim calcmode="lin" valueType="num">
                                      <p:cBhvr>
                                        <p:cTn id="41" dur="750" fill="hold"/>
                                        <p:tgtEl>
                                          <p:spTgt spid="2"/>
                                        </p:tgtEl>
                                        <p:attrNameLst>
                                          <p:attrName>ppt_x</p:attrName>
                                        </p:attrNameLst>
                                      </p:cBhvr>
                                      <p:tavLst>
                                        <p:tav tm="0">
                                          <p:val>
                                            <p:strVal val="#ppt_x"/>
                                          </p:val>
                                        </p:tav>
                                        <p:tav tm="100000">
                                          <p:val>
                                            <p:strVal val="#ppt_x"/>
                                          </p:val>
                                        </p:tav>
                                      </p:tavLst>
                                    </p:anim>
                                    <p:anim calcmode="lin" valueType="num">
                                      <p:cBhvr>
                                        <p:cTn id="42" dur="750" fill="hold"/>
                                        <p:tgtEl>
                                          <p:spTgt spid="2"/>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10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750"/>
                                        <p:tgtEl>
                                          <p:spTgt spid="4"/>
                                        </p:tgtEl>
                                      </p:cBhvr>
                                    </p:animEffect>
                                    <p:anim calcmode="lin" valueType="num">
                                      <p:cBhvr>
                                        <p:cTn id="46" dur="750" fill="hold"/>
                                        <p:tgtEl>
                                          <p:spTgt spid="4"/>
                                        </p:tgtEl>
                                        <p:attrNameLst>
                                          <p:attrName>ppt_x</p:attrName>
                                        </p:attrNameLst>
                                      </p:cBhvr>
                                      <p:tavLst>
                                        <p:tav tm="0">
                                          <p:val>
                                            <p:strVal val="#ppt_x"/>
                                          </p:val>
                                        </p:tav>
                                        <p:tav tm="100000">
                                          <p:val>
                                            <p:strVal val="#ppt_x"/>
                                          </p:val>
                                        </p:tav>
                                      </p:tavLst>
                                    </p:anim>
                                    <p:anim calcmode="lin" valueType="num">
                                      <p:cBhvr>
                                        <p:cTn id="47" dur="750" fill="hold"/>
                                        <p:tgtEl>
                                          <p:spTgt spid="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750"/>
                                        <p:tgtEl>
                                          <p:spTgt spid="37"/>
                                        </p:tgtEl>
                                      </p:cBhvr>
                                    </p:animEffect>
                                    <p:anim calcmode="lin" valueType="num">
                                      <p:cBhvr>
                                        <p:cTn id="52" dur="750" fill="hold"/>
                                        <p:tgtEl>
                                          <p:spTgt spid="37"/>
                                        </p:tgtEl>
                                        <p:attrNameLst>
                                          <p:attrName>ppt_x</p:attrName>
                                        </p:attrNameLst>
                                      </p:cBhvr>
                                      <p:tavLst>
                                        <p:tav tm="0">
                                          <p:val>
                                            <p:strVal val="#ppt_x"/>
                                          </p:val>
                                        </p:tav>
                                        <p:tav tm="100000">
                                          <p:val>
                                            <p:strVal val="#ppt_x"/>
                                          </p:val>
                                        </p:tav>
                                      </p:tavLst>
                                    </p:anim>
                                    <p:anim calcmode="lin" valueType="num">
                                      <p:cBhvr>
                                        <p:cTn id="53" dur="750" fill="hold"/>
                                        <p:tgtEl>
                                          <p:spTgt spid="37"/>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750"/>
                                        <p:tgtEl>
                                          <p:spTgt spid="31"/>
                                        </p:tgtEl>
                                      </p:cBhvr>
                                    </p:animEffect>
                                  </p:childTnLst>
                                </p:cTn>
                              </p:par>
                            </p:childTnLst>
                          </p:cTn>
                        </p:par>
                        <p:par>
                          <p:cTn id="57" fill="hold">
                            <p:stCondLst>
                              <p:cond delay="3000"/>
                            </p:stCondLst>
                            <p:childTnLst>
                              <p:par>
                                <p:cTn id="58" presetID="16" presetClass="entr" presetSubtype="21"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arn(inVertical)">
                                      <p:cBhvr>
                                        <p:cTn id="60" dur="1000"/>
                                        <p:tgtEl>
                                          <p:spTgt spid="22"/>
                                        </p:tgtEl>
                                      </p:cBhvr>
                                    </p:animEffect>
                                  </p:childTnLst>
                                </p:cTn>
                              </p:par>
                            </p:childTnLst>
                          </p:cTn>
                        </p:par>
                        <p:par>
                          <p:cTn id="61" fill="hold">
                            <p:stCondLst>
                              <p:cond delay="4000"/>
                            </p:stCondLst>
                            <p:childTnLst>
                              <p:par>
                                <p:cTn id="62" presetID="42"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750"/>
                                        <p:tgtEl>
                                          <p:spTgt spid="18"/>
                                        </p:tgtEl>
                                      </p:cBhvr>
                                    </p:animEffect>
                                    <p:anim calcmode="lin" valueType="num">
                                      <p:cBhvr>
                                        <p:cTn id="65" dur="750" fill="hold"/>
                                        <p:tgtEl>
                                          <p:spTgt spid="18"/>
                                        </p:tgtEl>
                                        <p:attrNameLst>
                                          <p:attrName>ppt_x</p:attrName>
                                        </p:attrNameLst>
                                      </p:cBhvr>
                                      <p:tavLst>
                                        <p:tav tm="0">
                                          <p:val>
                                            <p:strVal val="#ppt_x"/>
                                          </p:val>
                                        </p:tav>
                                        <p:tav tm="100000">
                                          <p:val>
                                            <p:strVal val="#ppt_x"/>
                                          </p:val>
                                        </p:tav>
                                      </p:tavLst>
                                    </p:anim>
                                    <p:anim calcmode="lin" valueType="num">
                                      <p:cBhvr>
                                        <p:cTn id="66" dur="750" fill="hold"/>
                                        <p:tgtEl>
                                          <p:spTgt spid="1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iterate type="lt">
                                    <p:tmPct val="10000"/>
                                  </p:iterate>
                                  <p:childTnLst>
                                    <p:set>
                                      <p:cBhvr>
                                        <p:cTn id="68" dur="1" fill="hold">
                                          <p:stCondLst>
                                            <p:cond delay="0"/>
                                          </p:stCondLst>
                                        </p:cTn>
                                        <p:tgtEl>
                                          <p:spTgt spid="38"/>
                                        </p:tgtEl>
                                        <p:attrNameLst>
                                          <p:attrName>style.visibility</p:attrName>
                                        </p:attrNameLst>
                                      </p:cBhvr>
                                      <p:to>
                                        <p:strVal val="visible"/>
                                      </p:to>
                                    </p:set>
                                    <p:animEffect transition="in" filter="fade">
                                      <p:cBhvr>
                                        <p:cTn id="69" dur="750"/>
                                        <p:tgtEl>
                                          <p:spTgt spid="38"/>
                                        </p:tgtEl>
                                      </p:cBhvr>
                                    </p:animEffect>
                                    <p:anim calcmode="lin" valueType="num">
                                      <p:cBhvr>
                                        <p:cTn id="70" dur="750" fill="hold"/>
                                        <p:tgtEl>
                                          <p:spTgt spid="38"/>
                                        </p:tgtEl>
                                        <p:attrNameLst>
                                          <p:attrName>ppt_x</p:attrName>
                                        </p:attrNameLst>
                                      </p:cBhvr>
                                      <p:tavLst>
                                        <p:tav tm="0">
                                          <p:val>
                                            <p:strVal val="#ppt_x"/>
                                          </p:val>
                                        </p:tav>
                                        <p:tav tm="100000">
                                          <p:val>
                                            <p:strVal val="#ppt_x"/>
                                          </p:val>
                                        </p:tav>
                                      </p:tavLst>
                                    </p:anim>
                                    <p:anim calcmode="lin" valueType="num">
                                      <p:cBhvr>
                                        <p:cTn id="71" dur="750" fill="hold"/>
                                        <p:tgtEl>
                                          <p:spTgt spid="3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iterate type="lt">
                                    <p:tmPct val="10000"/>
                                  </p:iterate>
                                  <p:childTnLst>
                                    <p:set>
                                      <p:cBhvr>
                                        <p:cTn id="73" dur="1" fill="hold">
                                          <p:stCondLst>
                                            <p:cond delay="0"/>
                                          </p:stCondLst>
                                        </p:cTn>
                                        <p:tgtEl>
                                          <p:spTgt spid="39"/>
                                        </p:tgtEl>
                                        <p:attrNameLst>
                                          <p:attrName>style.visibility</p:attrName>
                                        </p:attrNameLst>
                                      </p:cBhvr>
                                      <p:to>
                                        <p:strVal val="visible"/>
                                      </p:to>
                                    </p:set>
                                    <p:animEffect transition="in" filter="fade">
                                      <p:cBhvr>
                                        <p:cTn id="74" dur="750"/>
                                        <p:tgtEl>
                                          <p:spTgt spid="39"/>
                                        </p:tgtEl>
                                      </p:cBhvr>
                                    </p:animEffect>
                                    <p:anim calcmode="lin" valueType="num">
                                      <p:cBhvr>
                                        <p:cTn id="75" dur="750" fill="hold"/>
                                        <p:tgtEl>
                                          <p:spTgt spid="39"/>
                                        </p:tgtEl>
                                        <p:attrNameLst>
                                          <p:attrName>ppt_x</p:attrName>
                                        </p:attrNameLst>
                                      </p:cBhvr>
                                      <p:tavLst>
                                        <p:tav tm="0">
                                          <p:val>
                                            <p:strVal val="#ppt_x"/>
                                          </p:val>
                                        </p:tav>
                                        <p:tav tm="100000">
                                          <p:val>
                                            <p:strVal val="#ppt_x"/>
                                          </p:val>
                                        </p:tav>
                                      </p:tavLst>
                                    </p:anim>
                                    <p:anim calcmode="lin" valueType="num">
                                      <p:cBhvr>
                                        <p:cTn id="76"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8"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www.1ppt.com/jianli/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www.1ppt.com/shouchaobao/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7"/>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8"/>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个人学习、研究。</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网络转</a:t>
            </a:r>
            <a:r>
              <a:rPr lang="zh-CN" altLang="en-US" sz="1200" kern="0">
                <a:solidFill>
                  <a:prstClr val="white"/>
                </a:solidFill>
                <a:latin typeface="微软雅黑" pitchFamily="34" charset="-122"/>
                <a:ea typeface="微软雅黑" pitchFamily="34" charset="-122"/>
              </a:rPr>
              <a:t>载、线上线下传</a:t>
            </a:r>
            <a:r>
              <a:rPr lang="zh-CN" altLang="en-US" sz="1200" kern="0" dirty="0">
                <a:solidFill>
                  <a:prstClr val="white"/>
                </a:solidFill>
                <a:latin typeface="微软雅黑" pitchFamily="34" charset="-122"/>
                <a:ea typeface="微软雅黑" pitchFamily="34" charset="-122"/>
              </a:rPr>
              <a:t>播。</a:t>
            </a:r>
            <a:endParaRPr lang="zh-CN" altLang="en-GB" sz="12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xmlns:aink="http://schemas.microsoft.com/office/drawing/2016/ink" xmlns="" Requires="p14 aink">
          <p:contentPart p14:bwMode="auto" r:id="rId20">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p:pic>
            <p:nvPicPr>
              <p:cNvPr id="7" name="墨迹 6">
                <a:extLst>
                  <a:ext uri="{FF2B5EF4-FFF2-40B4-BE49-F238E27FC236}">
                    <a16:creationId xmlns:a16="http://schemas.microsoft.com/office/drawing/2014/main" xmlns="" xmlns:aink="http://schemas.microsoft.com/office/drawing/2016/ink" xmlns:p14="http://schemas.microsoft.com/office/powerpoint/2010/main" id="{6EBBEC50-721B-9297-DE8C-65115C350AC0}"/>
                  </a:ext>
                </a:extLst>
              </p:cNvPr>
              <p:cNvPicPr/>
              <p:nvPr/>
            </p:nvPicPr>
            <p:blipFill>
              <a:blip r:embed="rId21"/>
              <a:stretch>
                <a:fillRect/>
              </a:stretch>
            </p:blipFill>
            <p:spPr>
              <a:xfrm>
                <a:off x="-1715569" y="629060"/>
                <a:ext cx="48000" cy="216000"/>
              </a:xfrm>
              <a:prstGeom prst="rect">
                <a:avLst/>
              </a:prstGeom>
            </p:spPr>
          </p:pic>
        </mc:Fallback>
      </mc:AlternateContent>
    </p:spTree>
    <p:extLst>
      <p:ext uri="{BB962C8B-B14F-4D97-AF65-F5344CB8AC3E}">
        <p14:creationId xmlns:p14="http://schemas.microsoft.com/office/powerpoint/2010/main" val="377355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5020435" y="1928175"/>
            <a:ext cx="553998" cy="3565244"/>
          </a:xfrm>
          <a:prstGeom prst="rect">
            <a:avLst/>
          </a:prstGeom>
          <a:noFill/>
        </p:spPr>
        <p:txBody>
          <a:bodyPr vert="eaVert"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中国古代数学名人</a:t>
            </a:r>
          </a:p>
        </p:txBody>
      </p:sp>
      <p:sp>
        <p:nvSpPr>
          <p:cNvPr id="54" name="文本框 53"/>
          <p:cNvSpPr txBox="1"/>
          <p:nvPr/>
        </p:nvSpPr>
        <p:spPr>
          <a:xfrm>
            <a:off x="5835216" y="2459504"/>
            <a:ext cx="2031325" cy="1938992"/>
          </a:xfrm>
          <a:prstGeom prst="rect">
            <a:avLst/>
          </a:prstGeom>
          <a:noFill/>
        </p:spPr>
        <p:txBody>
          <a:bodyPr vert="horz" wrap="square" rtlCol="0">
            <a:spAutoFit/>
          </a:bodyPr>
          <a:lstStyle/>
          <a:p>
            <a:r>
              <a:rPr lang="zh-CN" altLang="en-US" sz="120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壹</a:t>
            </a:r>
          </a:p>
        </p:txBody>
      </p:sp>
      <p:sp>
        <p:nvSpPr>
          <p:cNvPr id="2" name="矩形 1"/>
          <p:cNvSpPr/>
          <p:nvPr/>
        </p:nvSpPr>
        <p:spPr>
          <a:xfrm>
            <a:off x="2837066" y="2146749"/>
            <a:ext cx="1661802" cy="3295908"/>
          </a:xfrm>
          <a:prstGeom prst="rect">
            <a:avLst/>
          </a:prstGeom>
        </p:spPr>
        <p:txBody>
          <a:bodyPr vert="eaVert" wrap="square">
            <a:spAutoFit/>
          </a:bodyPr>
          <a:lstStyle/>
          <a:p>
            <a:pPr>
              <a:lnSpc>
                <a:spcPct val="150000"/>
              </a:lnSpc>
            </a:pPr>
            <a:r>
              <a:rPr lang="zh-CN" altLang="en-US" sz="2135"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中国数学史上一个非常伟大的数学家，在世界数学史上，也占有杰出的地位。</a:t>
            </a:r>
          </a:p>
        </p:txBody>
      </p:sp>
      <p:cxnSp>
        <p:nvCxnSpPr>
          <p:cNvPr id="29" name="直接连接符 28"/>
          <p:cNvCxnSpPr/>
          <p:nvPr/>
        </p:nvCxnSpPr>
        <p:spPr>
          <a:xfrm>
            <a:off x="4759651" y="1994979"/>
            <a:ext cx="0" cy="3295908"/>
          </a:xfrm>
          <a:prstGeom prst="line">
            <a:avLst/>
          </a:prstGeom>
          <a:ln w="6350">
            <a:solidFill>
              <a:srgbClr val="1A4256"/>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7181850" y="835192"/>
            <a:ext cx="4025566" cy="5530516"/>
          </a:xfrm>
          <a:prstGeom prst="rect">
            <a:avLst/>
          </a:prstGeom>
        </p:spPr>
      </p:pic>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266699" y="3295061"/>
            <a:ext cx="3061517" cy="30706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2000">
        <p14:ripple dir="rd"/>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75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75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000"/>
                                        <p:tgtEl>
                                          <p:spTgt spid="54"/>
                                        </p:tgtEl>
                                      </p:cBhvr>
                                    </p:animEffect>
                                  </p:childTnLst>
                                </p:cTn>
                              </p:par>
                            </p:childTnLst>
                          </p:cTn>
                        </p:par>
                        <p:par>
                          <p:cTn id="15" fill="hold">
                            <p:stCondLst>
                              <p:cond delay="2000"/>
                            </p:stCondLst>
                            <p:childTnLst>
                              <p:par>
                                <p:cTn id="16" presetID="56" presetClass="entr" presetSubtype="0" fill="hold" grpId="0" nodeType="afterEffect">
                                  <p:stCondLst>
                                    <p:cond delay="0"/>
                                  </p:stCondLst>
                                  <p:iterate type="lt">
                                    <p:tmPct val="6000"/>
                                  </p:iterate>
                                  <p:childTnLst>
                                    <p:set>
                                      <p:cBhvr>
                                        <p:cTn id="17" dur="1" fill="hold">
                                          <p:stCondLst>
                                            <p:cond delay="0"/>
                                          </p:stCondLst>
                                        </p:cTn>
                                        <p:tgtEl>
                                          <p:spTgt spid="32"/>
                                        </p:tgtEl>
                                        <p:attrNameLst>
                                          <p:attrName>style.visibility</p:attrName>
                                        </p:attrNameLst>
                                      </p:cBhvr>
                                      <p:to>
                                        <p:strVal val="visible"/>
                                      </p:to>
                                    </p:set>
                                    <p:anim by="(-#ppt_w*2)" calcmode="lin" valueType="num">
                                      <p:cBhvr rctx="PPT">
                                        <p:cTn id="18" dur="500" autoRev="1" fill="hold">
                                          <p:stCondLst>
                                            <p:cond delay="0"/>
                                          </p:stCondLst>
                                        </p:cTn>
                                        <p:tgtEl>
                                          <p:spTgt spid="32"/>
                                        </p:tgtEl>
                                        <p:attrNameLst>
                                          <p:attrName>ppt_w</p:attrName>
                                        </p:attrNameLst>
                                      </p:cBhvr>
                                    </p:anim>
                                    <p:anim by="(#ppt_w*0.50)" calcmode="lin" valueType="num">
                                      <p:cBhvr>
                                        <p:cTn id="19" dur="500" decel="50000" autoRev="1" fill="hold">
                                          <p:stCondLst>
                                            <p:cond delay="0"/>
                                          </p:stCondLst>
                                        </p:cTn>
                                        <p:tgtEl>
                                          <p:spTgt spid="32"/>
                                        </p:tgtEl>
                                        <p:attrNameLst>
                                          <p:attrName>ppt_x</p:attrName>
                                        </p:attrNameLst>
                                      </p:cBhvr>
                                    </p:anim>
                                    <p:anim from="(-#ppt_h/2)" to="(#ppt_y)" calcmode="lin" valueType="num">
                                      <p:cBhvr>
                                        <p:cTn id="20" dur="1000" fill="hold">
                                          <p:stCondLst>
                                            <p:cond delay="0"/>
                                          </p:stCondLst>
                                        </p:cTn>
                                        <p:tgtEl>
                                          <p:spTgt spid="32"/>
                                        </p:tgtEl>
                                        <p:attrNameLst>
                                          <p:attrName>ppt_y</p:attrName>
                                        </p:attrNameLst>
                                      </p:cBhvr>
                                    </p:anim>
                                    <p:animRot by="21600000">
                                      <p:cBhvr>
                                        <p:cTn id="21" dur="1000" fill="hold">
                                          <p:stCondLst>
                                            <p:cond delay="0"/>
                                          </p:stCondLst>
                                        </p:cTn>
                                        <p:tgtEl>
                                          <p:spTgt spid="32"/>
                                        </p:tgtEl>
                                        <p:attrNameLst>
                                          <p:attrName>r</p:attrName>
                                        </p:attrNameLst>
                                      </p:cBhvr>
                                    </p:animRot>
                                  </p:childTnLst>
                                </p:cTn>
                              </p:par>
                            </p:childTnLst>
                          </p:cTn>
                        </p:par>
                        <p:par>
                          <p:cTn id="22" fill="hold">
                            <p:stCondLst>
                              <p:cond delay="3170"/>
                            </p:stCondLst>
                            <p:childTnLst>
                              <p:par>
                                <p:cTn id="23" presetID="22" presetClass="entr" presetSubtype="1"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750"/>
                                        <p:tgtEl>
                                          <p:spTgt spid="29"/>
                                        </p:tgtEl>
                                      </p:cBhvr>
                                    </p:animEffect>
                                  </p:childTnLst>
                                </p:cTn>
                              </p:par>
                              <p:par>
                                <p:cTn id="26" presetID="42" presetClass="entr" presetSubtype="0" fill="hold" grpId="0" nodeType="withEffect">
                                  <p:stCondLst>
                                    <p:cond delay="0"/>
                                  </p:stCondLst>
                                  <p:iterate type="lt">
                                    <p:tmPct val="5000"/>
                                  </p:iterate>
                                  <p:childTnLst>
                                    <p:set>
                                      <p:cBhvr>
                                        <p:cTn id="27" dur="1" fill="hold">
                                          <p:stCondLst>
                                            <p:cond delay="0"/>
                                          </p:stCondLst>
                                        </p:cTn>
                                        <p:tgtEl>
                                          <p:spTgt spid="2"/>
                                        </p:tgtEl>
                                        <p:attrNameLst>
                                          <p:attrName>style.visibility</p:attrName>
                                        </p:attrNameLst>
                                      </p:cBhvr>
                                      <p:to>
                                        <p:strVal val="visible"/>
                                      </p:to>
                                    </p:set>
                                    <p:animEffect transition="in" filter="fade">
                                      <p:cBhvr>
                                        <p:cTn id="28" dur="750"/>
                                        <p:tgtEl>
                                          <p:spTgt spid="2"/>
                                        </p:tgtEl>
                                      </p:cBhvr>
                                    </p:animEffect>
                                    <p:anim calcmode="lin" valueType="num">
                                      <p:cBhvr>
                                        <p:cTn id="29" dur="750" fill="hold"/>
                                        <p:tgtEl>
                                          <p:spTgt spid="2"/>
                                        </p:tgtEl>
                                        <p:attrNameLst>
                                          <p:attrName>ppt_x</p:attrName>
                                        </p:attrNameLst>
                                      </p:cBhvr>
                                      <p:tavLst>
                                        <p:tav tm="0">
                                          <p:val>
                                            <p:strVal val="#ppt_x"/>
                                          </p:val>
                                        </p:tav>
                                        <p:tav tm="100000">
                                          <p:val>
                                            <p:strVal val="#ppt_x"/>
                                          </p:val>
                                        </p:tav>
                                      </p:tavLst>
                                    </p:anim>
                                    <p:anim calcmode="lin" valueType="num">
                                      <p:cBhvr>
                                        <p:cTn id="30"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4"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1325248" y="2321830"/>
            <a:ext cx="5513701" cy="3491918"/>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中国数学史上一个非常伟大的数学家，在世界数学史上，也占有杰出的地位。</a:t>
            </a: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代表作：</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九章算术注</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和</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海岛算经</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，是我国最宝贵的数学遗产。</a:t>
            </a:r>
          </a:p>
          <a:p>
            <a:pPr marL="285750" indent="-285750">
              <a:lnSpc>
                <a:spcPct val="150000"/>
              </a:lnSpc>
              <a:buFont typeface="Arial" panose="020B0604020202020204" pitchFamily="34" charset="0"/>
              <a:buChar char="•"/>
            </a:pP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九章算术</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约成书于东汉之初，共有</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246</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个问题的解法．在许多方面：如解联立方程，分数四则运算，正负数运算，几何图形的体积面积计算等，都属于世界先进之列，但因解法比较原始，缺乏必要的证明，而刘徽则对此均作了补充证明。</a:t>
            </a:r>
          </a:p>
        </p:txBody>
      </p:sp>
      <p:sp>
        <p:nvSpPr>
          <p:cNvPr id="15" name="文本框 14"/>
          <p:cNvSpPr txBox="1"/>
          <p:nvPr/>
        </p:nvSpPr>
        <p:spPr>
          <a:xfrm>
            <a:off x="1325248" y="1830985"/>
            <a:ext cx="4560474" cy="477054"/>
          </a:xfrm>
          <a:prstGeom prst="rect">
            <a:avLst/>
          </a:prstGeom>
          <a:noFill/>
        </p:spPr>
        <p:txBody>
          <a:bodyPr wrap="square" rtlCol="0">
            <a:spAutoFit/>
          </a:bodyPr>
          <a:lstStyle/>
          <a:p>
            <a:r>
              <a:rPr lang="zh-CN" altLang="en-US" sz="25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刘徽（生于公元</a:t>
            </a:r>
            <a:r>
              <a:rPr lang="en-US" altLang="zh-CN" sz="25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250</a:t>
            </a:r>
            <a:r>
              <a:rPr lang="zh-CN" altLang="en-US" sz="25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年左右）</a:t>
            </a:r>
          </a:p>
        </p:txBody>
      </p:sp>
      <p:grpSp>
        <p:nvGrpSpPr>
          <p:cNvPr id="9" name="组合 8"/>
          <p:cNvGrpSpPr/>
          <p:nvPr/>
        </p:nvGrpSpPr>
        <p:grpSpPr>
          <a:xfrm>
            <a:off x="857249" y="735268"/>
            <a:ext cx="3943351" cy="506313"/>
            <a:chOff x="857249" y="735268"/>
            <a:chExt cx="3943351" cy="506313"/>
          </a:xfrm>
        </p:grpSpPr>
        <p:sp>
          <p:nvSpPr>
            <p:cNvPr id="10" name="文本框 9"/>
            <p:cNvSpPr txBox="1"/>
            <p:nvPr/>
          </p:nvSpPr>
          <p:spPr>
            <a:xfrm>
              <a:off x="1315062" y="766125"/>
              <a:ext cx="34855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中国古代数学名人</a:t>
              </a:r>
            </a:p>
          </p:txBody>
        </p:sp>
        <p:sp>
          <p:nvSpPr>
            <p:cNvPr id="11" name="文本框 10"/>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壹</a:t>
              </a:r>
            </a:p>
          </p:txBody>
        </p:sp>
      </p:grpSp>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4054" y="1241581"/>
            <a:ext cx="4193326" cy="5031139"/>
          </a:xfrm>
          <a:prstGeom prst="rect">
            <a:avLst/>
          </a:prstGeom>
          <a:effectLst>
            <a:outerShdw blurRad="76200" dir="18900000" sy="23000" kx="-1200000" algn="bl" rotWithShape="0">
              <a:prstClr val="black">
                <a:alpha val="1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500" advClick="0" advTm="2000">
        <p14:ripple dir="rd"/>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857249" y="1422712"/>
            <a:ext cx="10613571" cy="4669163"/>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 在这些证明中，显示了他在多方面的创造性的贡献．他是世界上最早提出十进小数概念的人，并用十进小数来表示无理数的立方根．在代数方面，他正确地提出了正负数的概念及其加减运算的法则；改进了线性方程组的解法．在几何方面，提出了</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割圆术</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，即将圆周用内接或外切正多边形穷竭的一种求圆面积和圆周长的方法．他利用割圆术科学地求出了圆周率</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π=3.14</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的结果．刘徽在割圆术中提出的</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割之弥细，所失弥少，割之又割以至于不可割，则与圆合体而无所失矣</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，这可视为中国古代极限观念的佳作． </a:t>
            </a:r>
          </a:p>
          <a:p>
            <a:pPr marL="285750" indent="-285750">
              <a:lnSpc>
                <a:spcPct val="150000"/>
              </a:lnSpc>
              <a:buFont typeface="Arial" panose="020B0604020202020204" pitchFamily="34" charset="0"/>
              <a:buChar char="•"/>
            </a:pP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海岛算经</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一书中， 刘徽精心选编了九个测量问题，这些题目的创造性、复杂性和富有代表性，都在当时为西方所瞩目． </a:t>
            </a: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刘徽思想敏捷，方法灵活，既提倡推理又主张直观．他是我国最早明确</a:t>
            </a:r>
            <a:endPar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主张用逻辑推理的方式来论证数学命题的人． </a:t>
            </a: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刘徽的一生是为数学刻苦探求的一生．他虽然地位低下，但人格高尚．</a:t>
            </a:r>
            <a:endPar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他不是沽名钓誉的庸人，而是学而不厌的伟人，他给我们中华民族留下了</a:t>
            </a:r>
            <a:endPar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宝贵的财富．</a:t>
            </a:r>
          </a:p>
        </p:txBody>
      </p:sp>
      <p:grpSp>
        <p:nvGrpSpPr>
          <p:cNvPr id="6" name="组合 5"/>
          <p:cNvGrpSpPr/>
          <p:nvPr/>
        </p:nvGrpSpPr>
        <p:grpSpPr>
          <a:xfrm>
            <a:off x="857249" y="735268"/>
            <a:ext cx="3943351" cy="506313"/>
            <a:chOff x="857249" y="735268"/>
            <a:chExt cx="3943351" cy="506313"/>
          </a:xfrm>
        </p:grpSpPr>
        <p:sp>
          <p:nvSpPr>
            <p:cNvPr id="7" name="文本框 6"/>
            <p:cNvSpPr txBox="1"/>
            <p:nvPr/>
          </p:nvSpPr>
          <p:spPr>
            <a:xfrm>
              <a:off x="1315062" y="766125"/>
              <a:ext cx="34855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中国古代数学名人</a:t>
              </a:r>
            </a:p>
          </p:txBody>
        </p:sp>
        <p:sp>
          <p:nvSpPr>
            <p:cNvPr id="8" name="文本框 7"/>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壹</a:t>
              </a:r>
            </a:p>
          </p:txBody>
        </p:sp>
      </p:grpSp>
      <p:pic>
        <p:nvPicPr>
          <p:cNvPr id="9"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8115300" y="3757293"/>
            <a:ext cx="3546020" cy="2681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2000">
        <p14:ripple dir="rd"/>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57249" y="1879601"/>
            <a:ext cx="10534651" cy="3904451"/>
          </a:xfrm>
          <a:prstGeom prst="rect">
            <a:avLst/>
          </a:prstGeom>
          <a:solidFill>
            <a:schemeClr val="bg1"/>
          </a:solidFill>
          <a:ln>
            <a:solidFill>
              <a:srgbClr val="698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5708650" y="2080704"/>
            <a:ext cx="5308680" cy="3968971"/>
            <a:chOff x="5640301" y="2452616"/>
            <a:chExt cx="4674420" cy="3968972"/>
          </a:xfrm>
        </p:grpSpPr>
        <p:sp>
          <p:nvSpPr>
            <p:cNvPr id="8" name="TextBox 15"/>
            <p:cNvSpPr txBox="1"/>
            <p:nvPr/>
          </p:nvSpPr>
          <p:spPr>
            <a:xfrm>
              <a:off x="5640301" y="2929670"/>
              <a:ext cx="4674420" cy="3491918"/>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是我国南北朝时期，河北省涞源县人．他从小就阅读了许多天文、数学方面的书籍，勤奋好学，刻苦实践，终于使他成为我国古代杰出的数学家、天文学家．</a:t>
              </a:r>
              <a:endPar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由他撰写的</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大明历</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是当时最科学最进步的历法，对后世的天文研究提供了正确的方法。</a:t>
              </a: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其主要著作有</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安边论</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缀术</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述异记</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历议</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首次将“圆周率”精算到小数第七位，即在</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3.1415926</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和</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3.1415927</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之间</a:t>
              </a:r>
            </a:p>
            <a:p>
              <a:pPr marL="285750" indent="-285750">
                <a:lnSpc>
                  <a:spcPct val="150000"/>
                </a:lnSpc>
                <a:buFont typeface="Arial" panose="020B0604020202020204" pitchFamily="34" charset="0"/>
                <a:buChar char="•"/>
              </a:pPr>
              <a:endPar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endParaRPr>
            </a:p>
          </p:txBody>
        </p:sp>
        <p:sp>
          <p:nvSpPr>
            <p:cNvPr id="10" name="文本框 9"/>
            <p:cNvSpPr txBox="1"/>
            <p:nvPr/>
          </p:nvSpPr>
          <p:spPr>
            <a:xfrm>
              <a:off x="5640301" y="2452616"/>
              <a:ext cx="4015607" cy="477054"/>
            </a:xfrm>
            <a:prstGeom prst="rect">
              <a:avLst/>
            </a:prstGeom>
            <a:noFill/>
          </p:spPr>
          <p:txBody>
            <a:bodyPr wrap="square" rtlCol="0">
              <a:spAutoFit/>
            </a:bodyPr>
            <a:lstStyle/>
            <a:p>
              <a:r>
                <a:rPr lang="zh-CN" altLang="en-US" sz="25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祖冲之（公元</a:t>
              </a:r>
              <a:r>
                <a:rPr lang="en-US" altLang="zh-CN" sz="25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429-500</a:t>
              </a:r>
              <a:r>
                <a:rPr lang="zh-CN" altLang="en-US" sz="2500" b="1" dirty="0">
                  <a:solidFill>
                    <a:srgbClr val="575563"/>
                  </a:solidFill>
                  <a:latin typeface="微软雅黑" panose="020B0503020204020204" pitchFamily="34" charset="-122"/>
                  <a:ea typeface="华文隶书" panose="02010800040101010101" charset="-122"/>
                  <a:cs typeface="+mn-ea"/>
                  <a:sym typeface="微软雅黑" panose="020B0503020204020204" pitchFamily="34" charset="-122"/>
                </a:rPr>
                <a:t>年）</a:t>
              </a:r>
            </a:p>
          </p:txBody>
        </p:sp>
      </p:grpSp>
      <p:grpSp>
        <p:nvGrpSpPr>
          <p:cNvPr id="11" name="组合 10"/>
          <p:cNvGrpSpPr/>
          <p:nvPr/>
        </p:nvGrpSpPr>
        <p:grpSpPr>
          <a:xfrm>
            <a:off x="857249" y="735268"/>
            <a:ext cx="3943351" cy="506313"/>
            <a:chOff x="857249" y="735268"/>
            <a:chExt cx="3943351" cy="506313"/>
          </a:xfrm>
        </p:grpSpPr>
        <p:sp>
          <p:nvSpPr>
            <p:cNvPr id="12" name="文本框 11"/>
            <p:cNvSpPr txBox="1"/>
            <p:nvPr/>
          </p:nvSpPr>
          <p:spPr>
            <a:xfrm>
              <a:off x="1315062" y="766125"/>
              <a:ext cx="34855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中国古代数学名人</a:t>
              </a:r>
            </a:p>
          </p:txBody>
        </p:sp>
        <p:sp>
          <p:nvSpPr>
            <p:cNvPr id="13" name="文本框 12"/>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壹</a:t>
              </a:r>
            </a:p>
          </p:txBody>
        </p:sp>
      </p:grpSp>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1091249" y="2292135"/>
            <a:ext cx="4286249" cy="34919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2000">
        <p14:ripple dir="rd"/>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250"/>
                                        <p:tgtEl>
                                          <p:spTgt spid="4"/>
                                        </p:tgtEl>
                                      </p:cBhvr>
                                    </p:animEffect>
                                  </p:childTnLst>
                                </p:cTn>
                              </p:par>
                              <p:par>
                                <p:cTn id="8" presetID="22" presetClass="entr" presetSubtype="4"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childTnLst>
                          </p:cTn>
                        </p:par>
                        <p:par>
                          <p:cTn id="11" fill="hold">
                            <p:stCondLst>
                              <p:cond delay="1500"/>
                            </p:stCondLst>
                            <p:childTnLst>
                              <p:par>
                                <p:cTn id="12" presetID="42"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750"/>
                                        <p:tgtEl>
                                          <p:spTgt spid="7"/>
                                        </p:tgtEl>
                                      </p:cBhvr>
                                    </p:animEffect>
                                    <p:anim calcmode="lin" valueType="num">
                                      <p:cBhvr>
                                        <p:cTn id="15" dur="750" fill="hold"/>
                                        <p:tgtEl>
                                          <p:spTgt spid="7"/>
                                        </p:tgtEl>
                                        <p:attrNameLst>
                                          <p:attrName>ppt_x</p:attrName>
                                        </p:attrNameLst>
                                      </p:cBhvr>
                                      <p:tavLst>
                                        <p:tav tm="0">
                                          <p:val>
                                            <p:strVal val="#ppt_x"/>
                                          </p:val>
                                        </p:tav>
                                        <p:tav tm="100000">
                                          <p:val>
                                            <p:strVal val="#ppt_x"/>
                                          </p:val>
                                        </p:tav>
                                      </p:tavLst>
                                    </p:anim>
                                    <p:anim calcmode="lin" valueType="num">
                                      <p:cBhvr>
                                        <p:cTn id="16"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15062" y="1752601"/>
            <a:ext cx="6400800" cy="3976666"/>
          </a:xfrm>
          <a:prstGeom prst="rect">
            <a:avLst/>
          </a:prstGeom>
        </p:spPr>
        <p:txBody>
          <a:bodyPr wrap="square">
            <a:spAutoFit/>
          </a:bodyPr>
          <a:lstStyle/>
          <a:p>
            <a:pPr algn="just">
              <a:lnSpc>
                <a:spcPct val="150000"/>
              </a:lnSpc>
            </a:pP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    祖冲之在数学上的杰出成就，是关于圆周率的计算．秦汉以前，人们以</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径一周三</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做为圆周率，这就是</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古率</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．后来发现古率误差太大，圆周率应是</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圆径一而周三有余</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，不过究竟余多少，意见不一．直到三国时期，刘徽提出了计算圆周率的科学方法</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割圆术</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，用圆内接正多边形的周长来逼近圆周长．刘徽计算到圆内接</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96</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边形， 求得</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π=3.14</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，并指出，内接正多边形的边数越多，所求得的</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π</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值越精确．祖冲之在前人成就的基础上，经过刻苦钻研，反复演算，求出</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π</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在</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3.1415926</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与</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3.1415927</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之间．并得出了</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π</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分数形式的近似值，取  为约率 ，取  为密率，其中  取六位小数是</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3.141929</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，它是分子分母在</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1000</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以内最接近</a:t>
            </a:r>
            <a:r>
              <a:rPr lang="en-US" altLang="zh-CN"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π</a:t>
            </a:r>
            <a:r>
              <a:rPr lang="zh-CN" altLang="en-US" sz="1700" dirty="0">
                <a:solidFill>
                  <a:schemeClr val="tx1">
                    <a:lumMod val="85000"/>
                    <a:lumOff val="15000"/>
                  </a:schemeClr>
                </a:solidFill>
                <a:latin typeface="微软雅黑" panose="020B0503020204020204" pitchFamily="34" charset="-122"/>
                <a:ea typeface="华文隶书" panose="02010800040101010101" charset="-122"/>
                <a:cs typeface="+mn-ea"/>
                <a:sym typeface="微软雅黑" panose="020B0503020204020204" pitchFamily="34" charset="-122"/>
              </a:rPr>
              <a:t>值的分数．</a:t>
            </a:r>
          </a:p>
        </p:txBody>
      </p:sp>
      <p:grpSp>
        <p:nvGrpSpPr>
          <p:cNvPr id="6" name="组合 5"/>
          <p:cNvGrpSpPr/>
          <p:nvPr/>
        </p:nvGrpSpPr>
        <p:grpSpPr>
          <a:xfrm>
            <a:off x="857249" y="735268"/>
            <a:ext cx="3943351" cy="506313"/>
            <a:chOff x="857249" y="735268"/>
            <a:chExt cx="3943351" cy="506313"/>
          </a:xfrm>
        </p:grpSpPr>
        <p:sp>
          <p:nvSpPr>
            <p:cNvPr id="8" name="文本框 7"/>
            <p:cNvSpPr txBox="1"/>
            <p:nvPr/>
          </p:nvSpPr>
          <p:spPr>
            <a:xfrm>
              <a:off x="1315062" y="766125"/>
              <a:ext cx="34855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中国古代数学名人</a:t>
              </a:r>
            </a:p>
          </p:txBody>
        </p:sp>
        <p:sp>
          <p:nvSpPr>
            <p:cNvPr id="9" name="文本框 8"/>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壹</a:t>
              </a:r>
            </a:p>
          </p:txBody>
        </p:sp>
      </p:grpSp>
      <p:pic>
        <p:nvPicPr>
          <p:cNvPr id="10"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7905750" y="1397600"/>
            <a:ext cx="4038612" cy="4984155"/>
          </a:xfrm>
          <a:prstGeom prst="rect">
            <a:avLst/>
          </a:prstGeom>
          <a:effectLst>
            <a:outerShdw blurRad="76200" dir="18900000" sy="23000" kx="-1200000" algn="bl" rotWithShape="0">
              <a:prstClr val="black">
                <a:alpha val="1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500" advClick="0" advTm="2000">
        <p14:ripple dir="rd"/>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5"/>
          <p:cNvSpPr txBox="1"/>
          <p:nvPr/>
        </p:nvSpPr>
        <p:spPr>
          <a:xfrm>
            <a:off x="5837992" y="2118592"/>
            <a:ext cx="5308680" cy="3884333"/>
          </a:xfrm>
          <a:prstGeom prst="rect">
            <a:avLst/>
          </a:prstGeom>
          <a:noFill/>
        </p:spPr>
        <p:txBody>
          <a:bodyPr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gn="just">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字道古，四川安岳人。先后在湖北，安徽，江苏，浙江等地做官，</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1261</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年左右被贬至梅州，（今广东梅县），不久死于任所。</a:t>
            </a:r>
            <a:endPar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 他与李冶，杨辉，朱世杰并称宋元数学四大家。早年在杭州“访习于太史，又尝从隐君子受数学”，</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1247</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年写成著名的</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数书九章</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数书九章</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全书凡</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18</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卷，</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81</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题，分为九大类。其最重要的数学成就</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大衍总数术”（一次同余组解法）与“正负开方术</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高次方程数值解法），使这部宋代算经在中世纪世界数学史上占有突出的地位。</a:t>
            </a:r>
          </a:p>
        </p:txBody>
      </p:sp>
      <p:sp>
        <p:nvSpPr>
          <p:cNvPr id="10" name="文本框 9"/>
          <p:cNvSpPr txBox="1"/>
          <p:nvPr/>
        </p:nvSpPr>
        <p:spPr>
          <a:xfrm>
            <a:off x="5837992" y="1595372"/>
            <a:ext cx="4560474" cy="523220"/>
          </a:xfrm>
          <a:prstGeom prst="rect">
            <a:avLst/>
          </a:prstGeom>
          <a:noFill/>
        </p:spPr>
        <p:txBody>
          <a:bodyPr wrap="square" rtlCol="0">
            <a:spAutoFit/>
          </a:bodyPr>
          <a:lstStyle/>
          <a:p>
            <a:r>
              <a:rPr lang="zh-CN" altLang="en-US"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秦九韶（约</a:t>
            </a:r>
            <a:r>
              <a:rPr lang="en-US" altLang="zh-CN"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1202--1261</a:t>
            </a:r>
            <a:r>
              <a:rPr lang="zh-CN" altLang="en-US"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a:t>
            </a:r>
          </a:p>
        </p:txBody>
      </p:sp>
      <p:grpSp>
        <p:nvGrpSpPr>
          <p:cNvPr id="11" name="组合 10"/>
          <p:cNvGrpSpPr/>
          <p:nvPr/>
        </p:nvGrpSpPr>
        <p:grpSpPr>
          <a:xfrm>
            <a:off x="857249" y="735268"/>
            <a:ext cx="3943351" cy="506313"/>
            <a:chOff x="857249" y="735268"/>
            <a:chExt cx="3943351" cy="506313"/>
          </a:xfrm>
        </p:grpSpPr>
        <p:sp>
          <p:nvSpPr>
            <p:cNvPr id="12" name="文本框 11"/>
            <p:cNvSpPr txBox="1"/>
            <p:nvPr/>
          </p:nvSpPr>
          <p:spPr>
            <a:xfrm>
              <a:off x="1315062" y="766125"/>
              <a:ext cx="34855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中国古代数学名人</a:t>
              </a:r>
            </a:p>
          </p:txBody>
        </p:sp>
        <p:sp>
          <p:nvSpPr>
            <p:cNvPr id="13" name="文本框 12"/>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壹</a:t>
              </a:r>
            </a:p>
          </p:txBody>
        </p:sp>
      </p:grpSp>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flipH="1">
            <a:off x="261512" y="1227790"/>
            <a:ext cx="5619756" cy="48949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2000">
        <p14:ripple dir="rd"/>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50"/>
                                        <p:tgtEl>
                                          <p:spTgt spid="10"/>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89820" y="2047074"/>
            <a:ext cx="4932119" cy="3502238"/>
            <a:chOff x="6513881" y="2929671"/>
            <a:chExt cx="4342849" cy="3099504"/>
          </a:xfrm>
        </p:grpSpPr>
        <p:sp>
          <p:nvSpPr>
            <p:cNvPr id="8" name="TextBox 15"/>
            <p:cNvSpPr txBox="1"/>
            <p:nvPr/>
          </p:nvSpPr>
          <p:spPr>
            <a:xfrm>
              <a:off x="6513881" y="2929671"/>
              <a:ext cx="3800840" cy="3099504"/>
            </a:xfrm>
            <a:prstGeom prst="rect">
              <a:avLst/>
            </a:prstGeom>
            <a:noFill/>
          </p:spPr>
          <p:txBody>
            <a:bodyPr vert="eaVert" wrap="square" lIns="0" tIns="0" rIns="0" bIns="0" rtlCol="0">
              <a:spAutoFit/>
            </a:bodyPr>
            <a:lstStyle>
              <a:defPPr>
                <a:defRPr lang="zh-CN"/>
              </a:defPPr>
              <a:lvl1pPr>
                <a:lnSpc>
                  <a:spcPct val="120000"/>
                </a:lnSpc>
                <a:spcBef>
                  <a:spcPct val="0"/>
                </a:spcBef>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中国南宋时期杰出的数学家和数学教育家。在</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13</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世纪中叶活动于苏杭一带，其著作甚多。 　　</a:t>
              </a:r>
              <a:endPar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他著名的数学书共五种二十一卷。著有</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详解九章算法</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十二卷（</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1261</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年）、</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日用算法</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二卷（</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1262</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年）、</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乘除通变本末</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三卷（</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1274</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年）、</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田亩比类乘除算法</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二卷（</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1275</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年）、</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续古摘奇算法</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二卷（</a:t>
              </a:r>
              <a:r>
                <a:rPr lang="en-US" altLang="zh-CN" sz="1700" dirty="0">
                  <a:solidFill>
                    <a:schemeClr val="tx1">
                      <a:lumMod val="85000"/>
                      <a:lumOff val="15000"/>
                    </a:schemeClr>
                  </a:solidFill>
                  <a:ea typeface="华文隶书" panose="02010800040101010101" charset="-122"/>
                  <a:cs typeface="+mn-ea"/>
                  <a:sym typeface="微软雅黑" panose="020B0503020204020204" pitchFamily="34" charset="-122"/>
                </a:rPr>
                <a:t>1275</a:t>
              </a:r>
              <a:r>
                <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rPr>
                <a:t>年）。</a:t>
              </a:r>
            </a:p>
            <a:p>
              <a:pPr>
                <a:lnSpc>
                  <a:spcPct val="150000"/>
                </a:lnSpc>
              </a:pPr>
              <a:endParaRPr lang="zh-CN" altLang="en-US" sz="1700" dirty="0">
                <a:solidFill>
                  <a:schemeClr val="tx1">
                    <a:lumMod val="85000"/>
                    <a:lumOff val="15000"/>
                  </a:schemeClr>
                </a:solidFill>
                <a:ea typeface="华文隶书" panose="02010800040101010101" charset="-122"/>
                <a:cs typeface="+mn-ea"/>
                <a:sym typeface="微软雅黑" panose="020B0503020204020204" pitchFamily="34" charset="-122"/>
              </a:endParaRPr>
            </a:p>
          </p:txBody>
        </p:sp>
        <p:sp>
          <p:nvSpPr>
            <p:cNvPr id="10" name="文本框 9"/>
            <p:cNvSpPr txBox="1"/>
            <p:nvPr/>
          </p:nvSpPr>
          <p:spPr>
            <a:xfrm>
              <a:off x="10314721" y="2929671"/>
              <a:ext cx="542009" cy="1028421"/>
            </a:xfrm>
            <a:prstGeom prst="rect">
              <a:avLst/>
            </a:prstGeom>
            <a:noFill/>
          </p:spPr>
          <p:txBody>
            <a:bodyPr vert="eaVert" wrap="square" rtlCol="0">
              <a:spAutoFit/>
            </a:bodyPr>
            <a:lstStyle/>
            <a:p>
              <a:pPr algn="dist"/>
              <a:r>
                <a:rPr lang="zh-CN" altLang="en-US" sz="2800" b="1" dirty="0">
                  <a:solidFill>
                    <a:srgbClr val="689693"/>
                  </a:solidFill>
                  <a:latin typeface="微软雅黑" panose="020B0503020204020204" pitchFamily="34" charset="-122"/>
                  <a:ea typeface="华文隶书" panose="02010800040101010101" charset="-122"/>
                  <a:cs typeface="+mn-ea"/>
                  <a:sym typeface="微软雅黑" panose="020B0503020204020204" pitchFamily="34" charset="-122"/>
                </a:rPr>
                <a:t>杨辉</a:t>
              </a:r>
            </a:p>
          </p:txBody>
        </p:sp>
      </p:grpSp>
      <p:grpSp>
        <p:nvGrpSpPr>
          <p:cNvPr id="11" name="组合 10"/>
          <p:cNvGrpSpPr/>
          <p:nvPr/>
        </p:nvGrpSpPr>
        <p:grpSpPr>
          <a:xfrm>
            <a:off x="857249" y="735268"/>
            <a:ext cx="3943351" cy="506313"/>
            <a:chOff x="857249" y="735268"/>
            <a:chExt cx="3943351" cy="506313"/>
          </a:xfrm>
        </p:grpSpPr>
        <p:sp>
          <p:nvSpPr>
            <p:cNvPr id="12" name="文本框 11"/>
            <p:cNvSpPr txBox="1"/>
            <p:nvPr/>
          </p:nvSpPr>
          <p:spPr>
            <a:xfrm>
              <a:off x="1315062" y="766125"/>
              <a:ext cx="3485538" cy="461665"/>
            </a:xfrm>
            <a:prstGeom prst="rect">
              <a:avLst/>
            </a:prstGeom>
            <a:noFill/>
          </p:spPr>
          <p:txBody>
            <a:bodyPr vert="horz" wrap="square" rtlCol="0">
              <a:spAutoFit/>
            </a:bodyPr>
            <a:lstStyle/>
            <a:p>
              <a:pPr algn="dist"/>
              <a:r>
                <a:rPr lang="zh-CN" altLang="en-US" sz="2400" spc="600" dirty="0">
                  <a:solidFill>
                    <a:srgbClr val="1A4256"/>
                  </a:solidFill>
                  <a:latin typeface="微软雅黑" panose="020B0503020204020204" pitchFamily="34" charset="-122"/>
                  <a:ea typeface="华文隶书" panose="02010800040101010101" charset="-122"/>
                  <a:cs typeface="+mn-ea"/>
                  <a:sym typeface="微软雅黑" panose="020B0503020204020204" pitchFamily="34" charset="-122"/>
                </a:rPr>
                <a:t>中国古代数学名人</a:t>
              </a:r>
            </a:p>
          </p:txBody>
        </p:sp>
        <p:sp>
          <p:nvSpPr>
            <p:cNvPr id="13" name="文本框 12"/>
            <p:cNvSpPr txBox="1"/>
            <p:nvPr/>
          </p:nvSpPr>
          <p:spPr>
            <a:xfrm>
              <a:off x="857249" y="735268"/>
              <a:ext cx="468000" cy="506313"/>
            </a:xfrm>
            <a:prstGeom prst="roundRect">
              <a:avLst/>
            </a:prstGeom>
            <a:solidFill>
              <a:srgbClr val="C00000"/>
            </a:solidFill>
          </p:spPr>
          <p:txBody>
            <a:bodyPr vert="horz" wrap="square" lIns="216000" rtlCol="0" anchor="ctr" anchorCtr="1">
              <a:spAutoFit/>
            </a:bodyPr>
            <a:lstStyle/>
            <a:p>
              <a:pPr algn="ctr"/>
              <a:r>
                <a:rPr lang="zh-CN" altLang="en-US" sz="2400" spc="600" dirty="0">
                  <a:solidFill>
                    <a:schemeClr val="bg1"/>
                  </a:solidFill>
                  <a:latin typeface="微软雅黑" panose="020B0503020204020204" pitchFamily="34" charset="-122"/>
                  <a:ea typeface="华文隶书" panose="02010800040101010101" charset="-122"/>
                  <a:cs typeface="+mn-ea"/>
                  <a:sym typeface="微软雅黑" panose="020B0503020204020204" pitchFamily="34" charset="-122"/>
                </a:rPr>
                <a:t>壹</a:t>
              </a:r>
            </a:p>
          </p:txBody>
        </p:sp>
      </p:grpSp>
      <p:cxnSp>
        <p:nvCxnSpPr>
          <p:cNvPr id="3" name="直接连接符 2"/>
          <p:cNvCxnSpPr/>
          <p:nvPr/>
        </p:nvCxnSpPr>
        <p:spPr>
          <a:xfrm>
            <a:off x="6096000" y="2047074"/>
            <a:ext cx="0" cy="3502238"/>
          </a:xfrm>
          <a:prstGeom prst="line">
            <a:avLst/>
          </a:prstGeom>
          <a:ln w="34925">
            <a:solidFill>
              <a:srgbClr val="69828E"/>
            </a:solidFill>
            <a:prstDash val="sysDash"/>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flipH="1">
            <a:off x="6297767" y="503337"/>
            <a:ext cx="5607550" cy="54673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2000">
        <p14:ripple dir="rd"/>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750"/>
                                        <p:tgtEl>
                                          <p:spTgt spid="16"/>
                                        </p:tgtEl>
                                      </p:cBhvr>
                                    </p:animEffect>
                                  </p:childTnLst>
                                </p:cTn>
                              </p:par>
                            </p:childTnLst>
                          </p:cTn>
                        </p:par>
                        <p:par>
                          <p:cTn id="8" fill="hold">
                            <p:stCondLst>
                              <p:cond delay="1000"/>
                            </p:stCondLst>
                            <p:childTnLst>
                              <p:par>
                                <p:cTn id="9" presetID="16" presetClass="entr" presetSubtype="4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Horizontal)">
                                      <p:cBhvr>
                                        <p:cTn id="11" dur="750"/>
                                        <p:tgtEl>
                                          <p:spTgt spid="3"/>
                                        </p:tgtEl>
                                      </p:cBhvr>
                                    </p:animEffect>
                                  </p:childTnLst>
                                </p:cTn>
                              </p:par>
                            </p:childTnLst>
                          </p:cTn>
                        </p:par>
                        <p:par>
                          <p:cTn id="12" fill="hold">
                            <p:stCondLst>
                              <p:cond delay="200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750"/>
                                        <p:tgtEl>
                                          <p:spTgt spid="7"/>
                                        </p:tgtEl>
                                      </p:cBhvr>
                                    </p:animEffect>
                                    <p:anim calcmode="lin" valueType="num">
                                      <p:cBhvr>
                                        <p:cTn id="16" dur="750" fill="hold"/>
                                        <p:tgtEl>
                                          <p:spTgt spid="7"/>
                                        </p:tgtEl>
                                        <p:attrNameLst>
                                          <p:attrName>ppt_x</p:attrName>
                                        </p:attrNameLst>
                                      </p:cBhvr>
                                      <p:tavLst>
                                        <p:tav tm="0">
                                          <p:val>
                                            <p:strVal val="#ppt_x"/>
                                          </p:val>
                                        </p:tav>
                                        <p:tav tm="100000">
                                          <p:val>
                                            <p:strVal val="#ppt_x"/>
                                          </p:val>
                                        </p:tav>
                                      </p:tavLst>
                                    </p:anim>
                                    <p:anim calcmode="lin" valueType="num">
                                      <p:cBhvr>
                                        <p:cTn id="17"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MxNzY4NzliODJmOGYzMWEyZDdkODA0MWI0NTdiODc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2864</Words>
  <Application>Microsoft Office PowerPoint</Application>
  <PresentationFormat>自定义</PresentationFormat>
  <Paragraphs>163</Paragraphs>
  <Slides>25</Slides>
  <Notes>23</Notes>
  <HiddenSlides>0</HiddenSlides>
  <MMClips>0</MMClips>
  <ScaleCrop>false</ScaleCrop>
  <HeadingPairs>
    <vt:vector size="4" baseType="variant">
      <vt:variant>
        <vt:lpstr>主题</vt:lpstr>
      </vt:variant>
      <vt:variant>
        <vt:i4>2</vt:i4>
      </vt:variant>
      <vt:variant>
        <vt:lpstr>幻灯片标题</vt:lpstr>
      </vt:variant>
      <vt:variant>
        <vt:i4>25</vt:i4>
      </vt:variant>
    </vt:vector>
  </HeadingPairs>
  <TitlesOfParts>
    <vt:vector size="27"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教育说课</dc:title>
  <dc:creator>第一PPT</dc:creator>
  <cp:keywords>www.1ppt.com</cp:keywords>
  <dc:description>www.1ppt.com</dc:description>
  <cp:lastModifiedBy>User</cp:lastModifiedBy>
  <cp:revision>32</cp:revision>
  <dcterms:created xsi:type="dcterms:W3CDTF">2020-07-13T07:24:00Z</dcterms:created>
  <dcterms:modified xsi:type="dcterms:W3CDTF">2023-09-16T05:45:29Z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5C912B55AFEC4089AE29990F7B6E0B20_12</vt:lpwstr>
  </property>
  <property fmtid="{D5CDD505-2E9C-101B-9397-08002B2CF9AE}" pid="3" name="KSOProductBuildVer">
    <vt:lpwstr>2052-12.1.0.15374</vt:lpwstr>
  </property>
</Properties>
</file>